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9_CDACC8FE.xml" ContentType="application/vnd.ms-powerpoint.comments+xml"/>
  <Override PartName="/ppt/notesSlides/notesSlide2.xml" ContentType="application/vnd.openxmlformats-officedocument.presentationml.notesSlide+xml"/>
  <Override PartName="/ppt/comments/modernComment_127_1F6A15DA.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2F_9F4E9CD4.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31_778896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33_6D0E140C.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4_3A34B36F.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13F_72BDC464.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43_AAD361A0.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38_B7E9DF12.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48_6F97CB6D.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3C_F963040F.xml" ContentType="application/vnd.ms-powerpoint.comments+xml"/>
  <Override PartName="/ppt/notesSlides/notesSlide41.xml" ContentType="application/vnd.openxmlformats-officedocument.presentationml.notesSlide+xml"/>
  <Override PartName="/ppt/comments/modernComment_140_78258EA6.xml" ContentType="application/vnd.ms-powerpoint.comments+xml"/>
  <Override PartName="/ppt/comments/modernComment_146_F91934C8.xml" ContentType="application/vnd.ms-powerpoint.comments+xml"/>
  <Override PartName="/ppt/notesSlides/notesSlide4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 id="2147483686" r:id="rId5"/>
  </p:sldMasterIdLst>
  <p:notesMasterIdLst>
    <p:notesMasterId r:id="rId63"/>
  </p:notesMasterIdLst>
  <p:sldIdLst>
    <p:sldId id="266" r:id="rId6"/>
    <p:sldId id="265" r:id="rId7"/>
    <p:sldId id="271" r:id="rId8"/>
    <p:sldId id="295" r:id="rId9"/>
    <p:sldId id="300" r:id="rId10"/>
    <p:sldId id="299" r:id="rId11"/>
    <p:sldId id="298" r:id="rId12"/>
    <p:sldId id="297" r:id="rId13"/>
    <p:sldId id="301" r:id="rId14"/>
    <p:sldId id="303" r:id="rId15"/>
    <p:sldId id="302" r:id="rId16"/>
    <p:sldId id="304" r:id="rId17"/>
    <p:sldId id="333" r:id="rId18"/>
    <p:sldId id="305" r:id="rId19"/>
    <p:sldId id="306" r:id="rId20"/>
    <p:sldId id="291" r:id="rId21"/>
    <p:sldId id="307" r:id="rId22"/>
    <p:sldId id="335" r:id="rId23"/>
    <p:sldId id="334" r:id="rId24"/>
    <p:sldId id="308" r:id="rId25"/>
    <p:sldId id="309" r:id="rId26"/>
    <p:sldId id="292" r:id="rId27"/>
    <p:sldId id="310" r:id="rId28"/>
    <p:sldId id="319" r:id="rId29"/>
    <p:sldId id="322" r:id="rId30"/>
    <p:sldId id="323" r:id="rId31"/>
    <p:sldId id="311" r:id="rId32"/>
    <p:sldId id="312" r:id="rId33"/>
    <p:sldId id="293" r:id="rId34"/>
    <p:sldId id="355" r:id="rId35"/>
    <p:sldId id="313" r:id="rId36"/>
    <p:sldId id="328" r:id="rId37"/>
    <p:sldId id="325" r:id="rId38"/>
    <p:sldId id="339" r:id="rId39"/>
    <p:sldId id="336" r:id="rId40"/>
    <p:sldId id="352" r:id="rId41"/>
    <p:sldId id="337" r:id="rId42"/>
    <p:sldId id="353" r:id="rId43"/>
    <p:sldId id="338" r:id="rId44"/>
    <p:sldId id="354" r:id="rId45"/>
    <p:sldId id="351" r:id="rId46"/>
    <p:sldId id="350" r:id="rId47"/>
    <p:sldId id="347" r:id="rId48"/>
    <p:sldId id="315" r:id="rId49"/>
    <p:sldId id="340" r:id="rId50"/>
    <p:sldId id="341" r:id="rId51"/>
    <p:sldId id="342" r:id="rId52"/>
    <p:sldId id="329" r:id="rId53"/>
    <p:sldId id="356" r:id="rId54"/>
    <p:sldId id="316" r:id="rId55"/>
    <p:sldId id="320" r:id="rId56"/>
    <p:sldId id="326" r:id="rId57"/>
    <p:sldId id="294" r:id="rId58"/>
    <p:sldId id="318" r:id="rId59"/>
    <p:sldId id="330" r:id="rId60"/>
    <p:sldId id="331" r:id="rId61"/>
    <p:sldId id="332" r:id="rId62"/>
  </p:sldIdLst>
  <p:sldSz cx="12192000" cy="6858000"/>
  <p:notesSz cx="6858000" cy="9144000"/>
  <p:embeddedFontLst>
    <p:embeddedFont>
      <p:font typeface="Manrope" panose="020B0604020202020204" charset="0"/>
      <p:regular r:id="rId64"/>
      <p:bold r:id="rId65"/>
      <p:italic r:id="rId66"/>
      <p:boldItalic r:id="rId67"/>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fig" id="{D4654D61-7B17-44AA-BC2B-30ED708B5F38}">
          <p14:sldIdLst>
            <p14:sldId id="266"/>
            <p14:sldId id="265"/>
          </p14:sldIdLst>
        </p14:section>
        <p14:section name="Background" id="{B2CA41D4-B63C-493B-A73C-0754124D4A05}">
          <p14:sldIdLst>
            <p14:sldId id="271"/>
            <p14:sldId id="295"/>
            <p14:sldId id="300"/>
            <p14:sldId id="299"/>
            <p14:sldId id="298"/>
            <p14:sldId id="297"/>
            <p14:sldId id="301"/>
            <p14:sldId id="303"/>
            <p14:sldId id="302"/>
            <p14:sldId id="304"/>
            <p14:sldId id="333"/>
            <p14:sldId id="305"/>
            <p14:sldId id="306"/>
          </p14:sldIdLst>
        </p14:section>
        <p14:section name="Objectives" id="{C4836820-9E78-4103-9416-E92602EB4778}">
          <p14:sldIdLst>
            <p14:sldId id="291"/>
            <p14:sldId id="307"/>
            <p14:sldId id="335"/>
            <p14:sldId id="334"/>
            <p14:sldId id="308"/>
            <p14:sldId id="309"/>
          </p14:sldIdLst>
        </p14:section>
        <p14:section name="Methods" id="{99E798BA-2544-4281-8D88-A9E29410CBF3}">
          <p14:sldIdLst>
            <p14:sldId id="292"/>
            <p14:sldId id="310"/>
            <p14:sldId id="319"/>
            <p14:sldId id="322"/>
            <p14:sldId id="323"/>
            <p14:sldId id="311"/>
            <p14:sldId id="312"/>
          </p14:sldIdLst>
        </p14:section>
        <p14:section name="Results" id="{6A4A6DE8-5423-41D6-B523-62988884EE97}">
          <p14:sldIdLst>
            <p14:sldId id="293"/>
            <p14:sldId id="355"/>
            <p14:sldId id="313"/>
            <p14:sldId id="328"/>
            <p14:sldId id="325"/>
            <p14:sldId id="339"/>
            <p14:sldId id="336"/>
            <p14:sldId id="352"/>
            <p14:sldId id="337"/>
            <p14:sldId id="353"/>
            <p14:sldId id="338"/>
            <p14:sldId id="354"/>
            <p14:sldId id="351"/>
            <p14:sldId id="350"/>
            <p14:sldId id="347"/>
            <p14:sldId id="315"/>
            <p14:sldId id="340"/>
            <p14:sldId id="341"/>
            <p14:sldId id="342"/>
            <p14:sldId id="329"/>
            <p14:sldId id="356"/>
            <p14:sldId id="316"/>
            <p14:sldId id="320"/>
            <p14:sldId id="326"/>
          </p14:sldIdLst>
        </p14:section>
        <p14:section name="Discussion" id="{FCCA47B3-FEEE-48B1-88E7-D4265EC09652}">
          <p14:sldIdLst>
            <p14:sldId id="294"/>
            <p14:sldId id="318"/>
            <p14:sldId id="330"/>
            <p14:sldId id="331"/>
            <p14:sldId id="332"/>
          </p14:sldIdLst>
        </p14:section>
      </p14:sectionLst>
    </p:ext>
    <p:ext uri="{EFAFB233-063F-42B5-8137-9DF3F51BA10A}">
      <p15:sldGuideLst xmlns:p15="http://schemas.microsoft.com/office/powerpoint/2012/main">
        <p15:guide id="1" orient="horz" pos="3024" userDrawn="1">
          <p15:clr>
            <a:srgbClr val="A4A3A4"/>
          </p15:clr>
        </p15:guide>
        <p15:guide id="3" pos="792" userDrawn="1">
          <p15:clr>
            <a:srgbClr val="A4A3A4"/>
          </p15:clr>
        </p15:guide>
        <p15:guide id="4" pos="6072" userDrawn="1">
          <p15:clr>
            <a:srgbClr val="A4A3A4"/>
          </p15:clr>
        </p15:guide>
        <p15:guide id="5" orient="horz" pos="4008" userDrawn="1">
          <p15:clr>
            <a:srgbClr val="A4A3A4"/>
          </p15:clr>
        </p15:guide>
        <p15:guide id="6" orient="horz" pos="4104" userDrawn="1">
          <p15:clr>
            <a:srgbClr val="A4A3A4"/>
          </p15:clr>
        </p15:guide>
        <p15:guide id="7" orient="horz" pos="1536" userDrawn="1">
          <p15:clr>
            <a:srgbClr val="A4A3A4"/>
          </p15:clr>
        </p15:guide>
        <p15:guide id="8"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B47704C-C9D9-DCB0-DC3B-7D90895F863B}" name="Francesco De Santis" initials="FS" userId="S::10601315@polimi.it::58a5dad1-fe45-43ae-ba53-686fc8a3e8a0" providerId="AD"/>
  <p188:author id="{83ED3E9E-B157-42B4-4885-562464E40C98}" name="Paolo Marzolo" initials="PM" userId="S::10668259@polimi.it::3fe851d3-255d-4ea2-ad9c-a741d70f870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2D7DF"/>
    <a:srgbClr val="DBE0DF"/>
    <a:srgbClr val="F3F3F3"/>
    <a:srgbClr val="6949AE"/>
    <a:srgbClr val="3A8DC8"/>
    <a:srgbClr val="FF850B"/>
    <a:srgbClr val="102C53"/>
    <a:srgbClr val="E3E6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F457F4-0DC9-458F-B9BA-FECA58CBDD94}" v="2997" dt="2024-12-11T00:02:52.005"/>
    <p1510:client id="{97DB2BCA-DF7C-3CFD-E050-E399513092AD}" v="9" dt="2024-12-12T16:53:13.22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ile medio 4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Stile medio 4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FABFCF23-3B69-468F-B69F-88F6DE6A72F2}" styleName="Stile medio 1 - Colore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024"/>
        <p:guide pos="792"/>
        <p:guide pos="6072"/>
        <p:guide orient="horz" pos="4008"/>
        <p:guide orient="horz" pos="4104"/>
        <p:guide orient="horz" pos="1536"/>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notesMaster" Target="notesMasters/notesMaster1.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3.fntdata"/><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1.fntdata"/><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2.fntdata"/><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ableStyles" Target="tableStyles.xml"/></Relationships>
</file>

<file path=ppt/comments/modernComment_109_CDACC8FE.xml><?xml version="1.0" encoding="utf-8"?>
<p188:cmLst xmlns:a="http://schemas.openxmlformats.org/drawingml/2006/main" xmlns:r="http://schemas.openxmlformats.org/officeDocument/2006/relationships" xmlns:p188="http://schemas.microsoft.com/office/powerpoint/2018/8/main">
  <p188:cm id="{C58BE5EB-005B-4841-B32C-DBD621100FA7}" authorId="{83ED3E9E-B157-42B4-4885-562464E40C98}" created="2024-11-26T19:30:30.510">
    <ac:txMkLst xmlns:ac="http://schemas.microsoft.com/office/drawing/2013/main/command">
      <pc:docMk xmlns:pc="http://schemas.microsoft.com/office/powerpoint/2013/main/command"/>
      <pc:sldMk xmlns:pc="http://schemas.microsoft.com/office/powerpoint/2013/main/command" cId="3450652926" sldId="265"/>
      <ac:spMk id="14" creationId="{0DBEB9CC-B545-4E7A-BFF7-C956A1D0536E}"/>
      <ac:txMk cp="4" len="48">
        <ac:context len="62" hash="2497994533"/>
      </ac:txMk>
    </ac:txMkLst>
    <p188:pos x="747757" y="818971"/>
    <p188:txBody>
      <a:bodyPr/>
      <a:lstStyle/>
      <a:p>
        <a:r>
          <a:rPr lang="it-IT"/>
          <a:t>meglio trattini o puntini? a me piacciono i trattini</a:t>
        </a:r>
      </a:p>
    </p188:txBody>
  </p188:cm>
  <p188:cm id="{A8021D5C-9775-4DCC-9234-86E058AD95EB}" authorId="{83ED3E9E-B157-42B4-4885-562464E40C98}" created="2024-11-29T10:29:44.407">
    <pc:sldMkLst xmlns:pc="http://schemas.microsoft.com/office/powerpoint/2013/main/command">
      <pc:docMk/>
      <pc:sldMk cId="3450652926" sldId="265"/>
    </pc:sldMkLst>
    <p188:txBody>
      <a:bodyPr/>
      <a:lstStyle/>
      <a:p>
        <a:r>
          <a:rPr lang="it-IT"/>
          <a:t>useless. standard contents</a:t>
        </a:r>
      </a:p>
    </p188:txBody>
  </p188:cm>
</p188:cmLst>
</file>

<file path=ppt/comments/modernComment_127_1F6A15DA.xml><?xml version="1.0" encoding="utf-8"?>
<p188:cmLst xmlns:a="http://schemas.openxmlformats.org/drawingml/2006/main" xmlns:r="http://schemas.openxmlformats.org/officeDocument/2006/relationships" xmlns:p188="http://schemas.microsoft.com/office/powerpoint/2018/8/main">
  <p188:cm id="{D5DFE0AA-B249-4972-BE2B-195B1113C530}" authorId="{83ED3E9E-B157-42B4-4885-562464E40C98}" status="resolved" created="2024-11-27T20:59:16.791" complete="100000">
    <pc:sldMkLst xmlns:pc="http://schemas.microsoft.com/office/powerpoint/2013/main/command">
      <pc:docMk/>
      <pc:sldMk cId="527046106" sldId="295"/>
    </pc:sldMkLst>
    <p188:replyLst>
      <p188:reply id="{A46FF158-CD28-41FD-A72C-D526D912A117}" authorId="{83ED3E9E-B157-42B4-4885-562464E40C98}" created="2024-11-27T21:03:42.939">
        <p188:txBody>
          <a:bodyPr/>
          <a:lstStyle/>
          <a:p>
            <a:r>
              <a:rPr lang="it-IT"/>
              <a:t>specifically for images</a:t>
            </a:r>
          </a:p>
        </p188:txBody>
      </p188:reply>
    </p188:replyLst>
    <p188:txBody>
      <a:bodyPr/>
      <a:lstStyle/>
      <a:p>
        <a:r>
          <a:rPr lang="it-IT"/>
          <a:t>how should i handle citations?</a:t>
        </a:r>
      </a:p>
    </p188:txBody>
  </p188:cm>
</p188:cmLst>
</file>

<file path=ppt/comments/modernComment_12F_9F4E9CD4.xml><?xml version="1.0" encoding="utf-8"?>
<p188:cmLst xmlns:a="http://schemas.openxmlformats.org/drawingml/2006/main" xmlns:r="http://schemas.openxmlformats.org/officeDocument/2006/relationships" xmlns:p188="http://schemas.microsoft.com/office/powerpoint/2018/8/main">
  <p188:cm id="{9504FC1F-4507-403B-9D69-EEF69A622D8D}" authorId="{83ED3E9E-B157-42B4-4885-562464E40C98}" created="2024-11-29T10:36:21.060">
    <ac:deMkLst xmlns:ac="http://schemas.microsoft.com/office/drawing/2013/main/command">
      <pc:docMk xmlns:pc="http://schemas.microsoft.com/office/powerpoint/2013/main/command"/>
      <pc:sldMk xmlns:pc="http://schemas.microsoft.com/office/powerpoint/2013/main/command" cId="2672729300" sldId="303"/>
      <ac:picMk id="8" creationId="{054848B3-2A1A-E807-CFD8-7EDFA14CDDF6}"/>
    </ac:deMkLst>
    <p188:txBody>
      <a:bodyPr/>
      <a:lstStyle/>
      <a:p>
        <a:r>
          <a:rPr lang="it-IT"/>
          <a:t>explicitly mention frequencies</a:t>
        </a:r>
      </a:p>
    </p188:txBody>
  </p188:cm>
  <p188:cm id="{75E4607E-ACA1-4313-BBD7-59B2A45138B7}" authorId="{83ED3E9E-B157-42B4-4885-562464E40C98}" status="resolved" created="2024-11-29T10:38:56.362" complete="100000">
    <ac:deMkLst xmlns:ac="http://schemas.microsoft.com/office/drawing/2013/main/command">
      <pc:docMk xmlns:pc="http://schemas.microsoft.com/office/powerpoint/2013/main/command"/>
      <pc:sldMk xmlns:pc="http://schemas.microsoft.com/office/powerpoint/2013/main/command" cId="2672729300" sldId="303"/>
      <ac:picMk id="8" creationId="{054848B3-2A1A-E807-CFD8-7EDFA14CDDF6}"/>
    </ac:deMkLst>
    <p188:txBody>
      <a:bodyPr/>
      <a:lstStyle/>
      <a:p>
        <a:r>
          <a:rPr lang="it-IT"/>
          <a:t>remove some plots, only show a few, and mention higher/lower vector strength</a:t>
        </a:r>
      </a:p>
    </p188:txBody>
  </p188:cm>
</p188:cmLst>
</file>

<file path=ppt/comments/modernComment_131_7788967.xml><?xml version="1.0" encoding="utf-8"?>
<p188:cmLst xmlns:a="http://schemas.openxmlformats.org/drawingml/2006/main" xmlns:r="http://schemas.openxmlformats.org/officeDocument/2006/relationships" xmlns:p188="http://schemas.microsoft.com/office/powerpoint/2018/8/main">
  <p188:cm id="{B04DC47A-A95F-446B-A689-4991CF0133F4}" authorId="{83ED3E9E-B157-42B4-4885-562464E40C98}" created="2024-11-29T10:42:09.930">
    <ac:deMkLst xmlns:ac="http://schemas.microsoft.com/office/drawing/2013/main/command">
      <pc:docMk xmlns:pc="http://schemas.microsoft.com/office/powerpoint/2013/main/command"/>
      <pc:sldMk xmlns:pc="http://schemas.microsoft.com/office/powerpoint/2013/main/command" cId="125340007" sldId="305"/>
      <ac:spMk id="6" creationId="{852B8CCD-8995-9372-8CB1-B7547CA0A44A}"/>
    </ac:deMkLst>
    <p188:replyLst>
      <p188:reply id="{B976ED4D-5622-44C9-8141-479F94B63A4E}" authorId="{83ED3E9E-B157-42B4-4885-562464E40C98}" created="2024-12-01T01:35:24.579">
        <p188:txBody>
          <a:bodyPr/>
          <a:lstStyle/>
          <a:p>
            <a:r>
              <a:rPr lang="en-US"/>
              <a:t>Should I really put them to the same exact thing?</a:t>
            </a:r>
          </a:p>
        </p188:txBody>
      </p188:reply>
    </p188:replyLst>
    <p188:txBody>
      <a:bodyPr/>
      <a:lstStyle/>
      <a:p>
        <a:r>
          <a:rPr lang="it-IT"/>
          <a:t>fonts</a:t>
        </a:r>
      </a:p>
    </p188:txBody>
  </p188:cm>
</p188:cmLst>
</file>

<file path=ppt/comments/modernComment_133_6D0E140C.xml><?xml version="1.0" encoding="utf-8"?>
<p188:cmLst xmlns:a="http://schemas.openxmlformats.org/drawingml/2006/main" xmlns:r="http://schemas.openxmlformats.org/officeDocument/2006/relationships" xmlns:p188="http://schemas.microsoft.com/office/powerpoint/2018/8/main">
  <p188:cm id="{95AA663F-2EC2-4743-B8BF-AFE2BC3AB532}" authorId="{83ED3E9E-B157-42B4-4885-562464E40C98}" created="2024-11-28T16:48:26.344">
    <ac:txMkLst xmlns:ac="http://schemas.microsoft.com/office/drawing/2013/main/command">
      <pc:docMk xmlns:pc="http://schemas.microsoft.com/office/powerpoint/2013/main/command"/>
      <pc:sldMk xmlns:pc="http://schemas.microsoft.com/office/powerpoint/2013/main/command" cId="1829639180" sldId="307"/>
      <ac:spMk id="6" creationId="{D0BC1053-32C2-2B4F-ECD8-FDE552AAFB70}"/>
      <ac:txMk cp="77">
        <ac:context len="139" hash="3882174268"/>
      </ac:txMk>
    </ac:txMkLst>
    <p188:pos x="3126336" y="576841"/>
    <p188:txBody>
      <a:bodyPr/>
      <a:lstStyle/>
      <a:p>
        <a:r>
          <a:rPr lang="it-IT"/>
          <a:t>explanaton in notes or i will forget</a:t>
        </a:r>
      </a:p>
    </p188:txBody>
  </p188:cm>
  <p188:cm id="{61B87D32-E5D0-4D50-9340-A20DF25916A1}" authorId="{83ED3E9E-B157-42B4-4885-562464E40C98}" created="2024-11-28T16:48:36.907">
    <ac:txMkLst xmlns:ac="http://schemas.microsoft.com/office/drawing/2013/main/command">
      <pc:docMk xmlns:pc="http://schemas.microsoft.com/office/powerpoint/2013/main/command"/>
      <pc:sldMk xmlns:pc="http://schemas.microsoft.com/office/powerpoint/2013/main/command" cId="1829639180" sldId="307"/>
      <ac:spMk id="6" creationId="{D0BC1053-32C2-2B4F-ECD8-FDE552AAFB70}"/>
      <ac:txMk cp="77">
        <ac:context len="139" hash="3882174268"/>
      </ac:txMk>
    </ac:txMkLst>
    <p188:pos x="2528130" y="1288990"/>
    <p188:txBody>
      <a:bodyPr/>
      <a:lstStyle/>
      <a:p>
        <a:r>
          <a:rPr lang="it-IT"/>
          <a:t>Citation</a:t>
        </a:r>
      </a:p>
    </p188:txBody>
  </p188:cm>
</p188:cmLst>
</file>

<file path=ppt/comments/modernComment_134_3A34B36F.xml><?xml version="1.0" encoding="utf-8"?>
<p188:cmLst xmlns:a="http://schemas.openxmlformats.org/drawingml/2006/main" xmlns:r="http://schemas.openxmlformats.org/officeDocument/2006/relationships" xmlns:p188="http://schemas.microsoft.com/office/powerpoint/2018/8/main">
  <p188:cm id="{4BE15090-E521-4894-991A-02BFA76391B6}" authorId="{83ED3E9E-B157-42B4-4885-562464E40C98}" created="2024-11-29T10:46:03.234">
    <ac:deMkLst xmlns:ac="http://schemas.microsoft.com/office/drawing/2013/main/command">
      <pc:docMk xmlns:pc="http://schemas.microsoft.com/office/powerpoint/2013/main/command"/>
      <pc:sldMk xmlns:pc="http://schemas.microsoft.com/office/powerpoint/2013/main/command" cId="976532335" sldId="308"/>
      <ac:spMk id="6" creationId="{D0BC1053-32C2-2B4F-ECD8-FDE552AAFB70}"/>
    </ac:deMkLst>
    <p188:txBody>
      <a:bodyPr/>
      <a:lstStyle/>
      <a:p>
        <a:r>
          <a:rPr lang="it-IT"/>
          <a:t>remove myoga expl</a:t>
        </a:r>
      </a:p>
    </p188:txBody>
  </p188:cm>
  <p188:cm id="{94D7B791-895F-4511-BABE-D4435D28A0BC}" authorId="{83ED3E9E-B157-42B4-4885-562464E40C98}" created="2024-12-01T13:56:02.933">
    <ac:deMkLst xmlns:ac="http://schemas.microsoft.com/office/drawing/2013/main/command">
      <pc:docMk xmlns:pc="http://schemas.microsoft.com/office/powerpoint/2013/main/command"/>
      <pc:sldMk xmlns:pc="http://schemas.microsoft.com/office/powerpoint/2013/main/command" cId="976532335" sldId="308"/>
      <ac:spMk id="6" creationId="{D0BC1053-32C2-2B4F-ECD8-FDE552AAFB70}"/>
    </ac:deMkLst>
    <p188:replyLst>
      <p188:reply id="{161BD797-9272-472D-81CB-6BD93FC2B562}" authorId="{6B47704C-C9D9-DCB0-DC3B-7D90895F863B}" created="2024-12-02T11:49:58.478">
        <p188:txBody>
          <a:bodyPr/>
          <a:lstStyle/>
          <a:p>
            <a:r>
              <a:rPr lang="it-IT"/>
              <a:t>vedi slide 18</a:t>
            </a:r>
          </a:p>
        </p188:txBody>
      </p188:reply>
    </p188:replyLst>
    <p188:txBody>
      <a:bodyPr/>
      <a:lstStyle/>
      <a:p>
        <a:r>
          <a:rPr lang="en-US"/>
          <a:t>Need help [@Francesco De Santis] 
alberto dice che la spiegazione non serve, ma senza non so come dire che usiamo la sua proposta. Hai un consiglio?</a:t>
        </a:r>
      </a:p>
    </p188:txBody>
  </p188:cm>
</p188:cmLst>
</file>

<file path=ppt/comments/modernComment_138_B7E9DF12.xml><?xml version="1.0" encoding="utf-8"?>
<p188:cmLst xmlns:a="http://schemas.openxmlformats.org/drawingml/2006/main" xmlns:r="http://schemas.openxmlformats.org/officeDocument/2006/relationships" xmlns:p188="http://schemas.microsoft.com/office/powerpoint/2018/8/main">
  <p188:cm id="{06188750-1A76-42D4-800F-263D7B665D4F}" authorId="{83ED3E9E-B157-42B4-4885-562464E40C98}" status="resolved" created="2024-11-29T10:53:00.169" complete="100000">
    <pc:sldMkLst xmlns:pc="http://schemas.microsoft.com/office/powerpoint/2013/main/command">
      <pc:docMk/>
      <pc:sldMk cId="3085557522" sldId="312"/>
    </pc:sldMkLst>
    <p188:txBody>
      <a:bodyPr/>
      <a:lstStyle/>
      <a:p>
        <a:r>
          <a:rPr lang="it-IT"/>
          <a:t>include stereotypical sigmoid with metrics</a:t>
        </a:r>
      </a:p>
    </p188:txBody>
  </p188:cm>
</p188:cmLst>
</file>

<file path=ppt/comments/modernComment_13C_F963040F.xml><?xml version="1.0" encoding="utf-8"?>
<p188:cmLst xmlns:a="http://schemas.openxmlformats.org/drawingml/2006/main" xmlns:r="http://schemas.openxmlformats.org/officeDocument/2006/relationships" xmlns:p188="http://schemas.microsoft.com/office/powerpoint/2018/8/main">
  <p188:cm id="{F7767934-3B81-4863-A1F4-1BA1AF51EE61}" authorId="{83ED3E9E-B157-42B4-4885-562464E40C98}" created="2024-11-29T11:02:34.249">
    <pc:sldMkLst xmlns:pc="http://schemas.microsoft.com/office/powerpoint/2013/main/command">
      <pc:docMk/>
      <pc:sldMk cId="4184015887" sldId="316"/>
    </pc:sldMkLst>
    <p188:txBody>
      <a:bodyPr/>
      <a:lstStyle/>
      <a:p>
        <a:r>
          <a:rPr lang="it-IT"/>
          <a:t>remove</a:t>
        </a:r>
      </a:p>
    </p188:txBody>
  </p188:cm>
</p188:cmLst>
</file>

<file path=ppt/comments/modernComment_13F_72BDC464.xml><?xml version="1.0" encoding="utf-8"?>
<p188:cmLst xmlns:a="http://schemas.openxmlformats.org/drawingml/2006/main" xmlns:r="http://schemas.openxmlformats.org/officeDocument/2006/relationships" xmlns:p188="http://schemas.microsoft.com/office/powerpoint/2018/8/main">
  <p188:cm id="{4EF8F6B1-14D3-4257-87E6-109BB765469C}" authorId="{83ED3E9E-B157-42B4-4885-562464E40C98}" created="2024-12-03T18:36:35.665">
    <ac:deMkLst xmlns:ac="http://schemas.microsoft.com/office/drawing/2013/main/command">
      <pc:docMk xmlns:pc="http://schemas.microsoft.com/office/powerpoint/2013/main/command"/>
      <pc:sldMk xmlns:pc="http://schemas.microsoft.com/office/powerpoint/2013/main/command" cId="1925039204" sldId="319"/>
      <ac:spMk id="14" creationId="{C40C838C-C423-8CA7-44F9-989A4C25AC20}"/>
    </ac:deMkLst>
    <p188:txBody>
      <a:bodyPr/>
      <a:lstStyle/>
      <a:p>
        <a:r>
          <a:rPr lang="en-US"/>
          <a:t>What is this
am I talking about HRTF or VS? choose and delete the other</a:t>
        </a:r>
      </a:p>
    </p188:txBody>
  </p188:cm>
</p188:cmLst>
</file>

<file path=ppt/comments/modernComment_140_78258EA6.xml><?xml version="1.0" encoding="utf-8"?>
<p188:cmLst xmlns:a="http://schemas.openxmlformats.org/drawingml/2006/main" xmlns:r="http://schemas.openxmlformats.org/officeDocument/2006/relationships" xmlns:p188="http://schemas.microsoft.com/office/powerpoint/2018/8/main">
  <p188:cm id="{0D7457D4-E445-4282-962C-AD5F5255EFB5}" authorId="{83ED3E9E-B157-42B4-4885-562464E40C98}" created="2024-11-29T11:02:29.937">
    <pc:sldMkLst xmlns:pc="http://schemas.microsoft.com/office/powerpoint/2013/main/command">
      <pc:docMk/>
      <pc:sldMk cId="2015727270" sldId="320"/>
    </pc:sldMkLst>
    <p188:txBody>
      <a:bodyPr/>
      <a:lstStyle/>
      <a:p>
        <a:r>
          <a:rPr lang="it-IT"/>
          <a:t>remove</a:t>
        </a:r>
      </a:p>
    </p188:txBody>
  </p188:cm>
</p188:cmLst>
</file>

<file path=ppt/comments/modernComment_143_AAD361A0.xml><?xml version="1.0" encoding="utf-8"?>
<p188:cmLst xmlns:a="http://schemas.openxmlformats.org/drawingml/2006/main" xmlns:r="http://schemas.openxmlformats.org/officeDocument/2006/relationships" xmlns:p188="http://schemas.microsoft.com/office/powerpoint/2018/8/main">
  <p188:cm id="{17FCDAF6-BF07-420E-8AB2-A8FAD60E5663}" authorId="{83ED3E9E-B157-42B4-4885-562464E40C98}" created="2024-11-29T10:50:49.681">
    <ac:deMkLst xmlns:ac="http://schemas.microsoft.com/office/drawing/2013/main/command">
      <pc:docMk xmlns:pc="http://schemas.microsoft.com/office/powerpoint/2013/main/command"/>
      <pc:sldMk xmlns:pc="http://schemas.microsoft.com/office/powerpoint/2013/main/command" cId="2865979808" sldId="323"/>
      <ac:picMk id="9" creationId="{7E6D4233-26F4-1195-2C7A-F2ED01B08A4F}"/>
    </ac:deMkLst>
    <p188:txBody>
      <a:bodyPr/>
      <a:lstStyle/>
      <a:p>
        <a:r>
          <a:rPr lang="it-IT"/>
          <a:t>to show that biological connectivity without going into each param</a:t>
        </a:r>
      </a:p>
    </p188:txBody>
  </p188:cm>
</p188:cmLst>
</file>

<file path=ppt/comments/modernComment_146_F91934C8.xml><?xml version="1.0" encoding="utf-8"?>
<p188:cmLst xmlns:a="http://schemas.openxmlformats.org/drawingml/2006/main" xmlns:r="http://schemas.openxmlformats.org/officeDocument/2006/relationships" xmlns:p188="http://schemas.microsoft.com/office/powerpoint/2018/8/main">
  <p188:cm id="{50C358A2-8BBD-4711-BE22-3B912CBC4234}" authorId="{83ED3E9E-B157-42B4-4885-562464E40C98}" status="resolved" created="2024-11-28T11:41:13.629" complete="100000">
    <pc:sldMkLst xmlns:pc="http://schemas.microsoft.com/office/powerpoint/2013/main/command">
      <pc:docMk/>
      <pc:sldMk cId="4179178696" sldId="326"/>
    </pc:sldMkLst>
    <p188:txBody>
      <a:bodyPr/>
      <a:lstStyle/>
      <a:p>
        <a:r>
          <a:rPr lang="it-IT"/>
          <a:t>tabellina con result percentuale 
average difference</a:t>
        </a:r>
      </a:p>
    </p188:txBody>
  </p188:cm>
</p188:cmLst>
</file>

<file path=ppt/comments/modernComment_148_6F97CB6D.xml><?xml version="1.0" encoding="utf-8"?>
<p188:cmLst xmlns:a="http://schemas.openxmlformats.org/drawingml/2006/main" xmlns:r="http://schemas.openxmlformats.org/officeDocument/2006/relationships" xmlns:p188="http://schemas.microsoft.com/office/powerpoint/2018/8/main">
  <p188:cm id="{4A2216EF-7D3A-48FA-B2CD-C5D16F1AAECE}" authorId="{83ED3E9E-B157-42B4-4885-562464E40C98}" created="2024-11-29T10:56:53.801">
    <pc:sldMkLst xmlns:pc="http://schemas.microsoft.com/office/powerpoint/2013/main/command">
      <pc:docMk/>
      <pc:sldMk cId="1872218989" sldId="328"/>
    </pc:sldMkLst>
    <p188:txBody>
      <a:bodyPr/>
      <a:lstStyle/>
      <a:p>
        <a:r>
          <a:rPr lang="it-IT"/>
          <a:t>consider removing</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A2F874-A982-4EC3-BD4B-BD59E32C66C1}" type="datetimeFigureOut">
              <a:rPr lang="it-IT" smtClean="0"/>
              <a:t>16/12/2024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062F2E-6FDF-4A6B-AB76-08EC33B12539}" type="slidenum">
              <a:rPr lang="it-IT" smtClean="0"/>
              <a:t>‹N›</a:t>
            </a:fld>
            <a:endParaRPr lang="it-IT"/>
          </a:p>
        </p:txBody>
      </p:sp>
    </p:spTree>
    <p:extLst>
      <p:ext uri="{BB962C8B-B14F-4D97-AF65-F5344CB8AC3E}">
        <p14:creationId xmlns:p14="http://schemas.microsoft.com/office/powerpoint/2010/main" val="15178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presentation will follow a standard format, so let’s get started with the theory background</a:t>
            </a:r>
          </a:p>
        </p:txBody>
      </p:sp>
      <p:sp>
        <p:nvSpPr>
          <p:cNvPr id="4" name="Slide Number Placeholder 3"/>
          <p:cNvSpPr>
            <a:spLocks noGrp="1"/>
          </p:cNvSpPr>
          <p:nvPr>
            <p:ph type="sldNum" sz="quarter" idx="5"/>
          </p:nvPr>
        </p:nvSpPr>
        <p:spPr/>
        <p:txBody>
          <a:bodyPr/>
          <a:lstStyle/>
          <a:p>
            <a:fld id="{A8062F2E-6FDF-4A6B-AB76-08EC33B12539}" type="slidenum">
              <a:rPr lang="it-IT" smtClean="0"/>
              <a:t>1</a:t>
            </a:fld>
            <a:endParaRPr lang="it-IT"/>
          </a:p>
        </p:txBody>
      </p:sp>
    </p:spTree>
    <p:extLst>
      <p:ext uri="{BB962C8B-B14F-4D97-AF65-F5344CB8AC3E}">
        <p14:creationId xmlns:p14="http://schemas.microsoft.com/office/powerpoint/2010/main" val="37177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Start with the LSO</a:t>
            </a:r>
          </a:p>
        </p:txBody>
      </p:sp>
      <p:sp>
        <p:nvSpPr>
          <p:cNvPr id="4" name="Segnaposto numero diapositiva 3"/>
          <p:cNvSpPr>
            <a:spLocks noGrp="1"/>
          </p:cNvSpPr>
          <p:nvPr>
            <p:ph type="sldNum" sz="quarter" idx="5"/>
          </p:nvPr>
        </p:nvSpPr>
        <p:spPr/>
        <p:txBody>
          <a:bodyPr/>
          <a:lstStyle/>
          <a:p>
            <a:fld id="{A8062F2E-6FDF-4A6B-AB76-08EC33B12539}" type="slidenum">
              <a:rPr lang="it-IT" smtClean="0"/>
              <a:t>12</a:t>
            </a:fld>
            <a:endParaRPr lang="it-IT"/>
          </a:p>
        </p:txBody>
      </p:sp>
    </p:spTree>
    <p:extLst>
      <p:ext uri="{BB962C8B-B14F-4D97-AF65-F5344CB8AC3E}">
        <p14:creationId xmlns:p14="http://schemas.microsoft.com/office/powerpoint/2010/main" val="45777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LSO </a:t>
            </a:r>
            <a:r>
              <a:rPr lang="en-US" err="1">
                <a:ea typeface="Calibri"/>
                <a:cs typeface="Calibri"/>
              </a:rPr>
              <a:t>noto</a:t>
            </a:r>
            <a:r>
              <a:rPr lang="en-US">
                <a:ea typeface="Calibri"/>
                <a:cs typeface="Calibri"/>
              </a:rPr>
              <a:t>, MSO no</a:t>
            </a:r>
          </a:p>
        </p:txBody>
      </p:sp>
      <p:sp>
        <p:nvSpPr>
          <p:cNvPr id="4" name="Segnaposto numero diapositiva 3"/>
          <p:cNvSpPr>
            <a:spLocks noGrp="1"/>
          </p:cNvSpPr>
          <p:nvPr>
            <p:ph type="sldNum" sz="quarter" idx="5"/>
          </p:nvPr>
        </p:nvSpPr>
        <p:spPr/>
        <p:txBody>
          <a:bodyPr/>
          <a:lstStyle/>
          <a:p>
            <a:fld id="{A8062F2E-6FDF-4A6B-AB76-08EC33B12539}" type="slidenum">
              <a:rPr lang="it-IT" smtClean="0"/>
              <a:t>14</a:t>
            </a:fld>
            <a:endParaRPr lang="it-IT"/>
          </a:p>
        </p:txBody>
      </p:sp>
    </p:spTree>
    <p:extLst>
      <p:ext uri="{BB962C8B-B14F-4D97-AF65-F5344CB8AC3E}">
        <p14:creationId xmlns:p14="http://schemas.microsoft.com/office/powerpoint/2010/main" val="339562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MSO Jeffress e </a:t>
            </a:r>
            <a:r>
              <a:rPr lang="en-US" err="1">
                <a:ea typeface="Calibri"/>
                <a:cs typeface="Calibri"/>
              </a:rPr>
              <a:t>problemi</a:t>
            </a:r>
          </a:p>
        </p:txBody>
      </p:sp>
      <p:sp>
        <p:nvSpPr>
          <p:cNvPr id="4" name="Segnaposto numero diapositiva 3"/>
          <p:cNvSpPr>
            <a:spLocks noGrp="1"/>
          </p:cNvSpPr>
          <p:nvPr>
            <p:ph type="sldNum" sz="quarter" idx="5"/>
          </p:nvPr>
        </p:nvSpPr>
        <p:spPr/>
        <p:txBody>
          <a:bodyPr/>
          <a:lstStyle/>
          <a:p>
            <a:fld id="{A8062F2E-6FDF-4A6B-AB76-08EC33B12539}" type="slidenum">
              <a:rPr lang="it-IT" smtClean="0"/>
              <a:t>15</a:t>
            </a:fld>
            <a:endParaRPr lang="it-IT"/>
          </a:p>
        </p:txBody>
      </p:sp>
    </p:spTree>
    <p:extLst>
      <p:ext uri="{BB962C8B-B14F-4D97-AF65-F5344CB8AC3E}">
        <p14:creationId xmlns:p14="http://schemas.microsoft.com/office/powerpoint/2010/main" val="3150924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Mention existing model</a:t>
            </a:r>
          </a:p>
        </p:txBody>
      </p:sp>
      <p:sp>
        <p:nvSpPr>
          <p:cNvPr id="4" name="Segnaposto numero diapositiva 3"/>
          <p:cNvSpPr>
            <a:spLocks noGrp="1"/>
          </p:cNvSpPr>
          <p:nvPr>
            <p:ph type="sldNum" sz="quarter" idx="5"/>
          </p:nvPr>
        </p:nvSpPr>
        <p:spPr/>
        <p:txBody>
          <a:bodyPr/>
          <a:lstStyle/>
          <a:p>
            <a:fld id="{A8062F2E-6FDF-4A6B-AB76-08EC33B12539}" type="slidenum">
              <a:rPr lang="it-IT" smtClean="0"/>
              <a:t>17</a:t>
            </a:fld>
            <a:endParaRPr lang="it-IT"/>
          </a:p>
        </p:txBody>
      </p:sp>
    </p:spTree>
    <p:extLst>
      <p:ext uri="{BB962C8B-B14F-4D97-AF65-F5344CB8AC3E}">
        <p14:creationId xmlns:p14="http://schemas.microsoft.com/office/powerpoint/2010/main" val="124957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8189-0FDA-7D8C-FE2D-FE73F523432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513CE2-B67C-4987-FFEC-FDCB1058798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1E198B0-2C25-A0A8-B78F-92DD27067363}"/>
              </a:ext>
            </a:extLst>
          </p:cNvPr>
          <p:cNvSpPr>
            <a:spLocks noGrp="1"/>
          </p:cNvSpPr>
          <p:nvPr>
            <p:ph type="body" idx="1"/>
          </p:nvPr>
        </p:nvSpPr>
        <p:spPr/>
        <p:txBody>
          <a:bodyPr/>
          <a:lstStyle/>
          <a:p>
            <a:r>
              <a:rPr lang="en-US">
                <a:ea typeface="Calibri"/>
                <a:cs typeface="Calibri"/>
              </a:rPr>
              <a:t>Mention existing model</a:t>
            </a:r>
          </a:p>
        </p:txBody>
      </p:sp>
      <p:sp>
        <p:nvSpPr>
          <p:cNvPr id="4" name="Segnaposto numero diapositiva 3">
            <a:extLst>
              <a:ext uri="{FF2B5EF4-FFF2-40B4-BE49-F238E27FC236}">
                <a16:creationId xmlns:a16="http://schemas.microsoft.com/office/drawing/2014/main" id="{2D55589E-B820-D89F-E8EA-C91C7034263B}"/>
              </a:ext>
            </a:extLst>
          </p:cNvPr>
          <p:cNvSpPr>
            <a:spLocks noGrp="1"/>
          </p:cNvSpPr>
          <p:nvPr>
            <p:ph type="sldNum" sz="quarter" idx="5"/>
          </p:nvPr>
        </p:nvSpPr>
        <p:spPr/>
        <p:txBody>
          <a:bodyPr/>
          <a:lstStyle/>
          <a:p>
            <a:fld id="{A8062F2E-6FDF-4A6B-AB76-08EC33B12539}" type="slidenum">
              <a:rPr lang="it-IT" smtClean="0"/>
              <a:t>18</a:t>
            </a:fld>
            <a:endParaRPr lang="it-IT"/>
          </a:p>
        </p:txBody>
      </p:sp>
    </p:spTree>
    <p:extLst>
      <p:ext uri="{BB962C8B-B14F-4D97-AF65-F5344CB8AC3E}">
        <p14:creationId xmlns:p14="http://schemas.microsoft.com/office/powerpoint/2010/main" val="2692889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Mention existing model</a:t>
            </a:r>
          </a:p>
        </p:txBody>
      </p:sp>
      <p:sp>
        <p:nvSpPr>
          <p:cNvPr id="4" name="Segnaposto numero diapositiva 3"/>
          <p:cNvSpPr>
            <a:spLocks noGrp="1"/>
          </p:cNvSpPr>
          <p:nvPr>
            <p:ph type="sldNum" sz="quarter" idx="5"/>
          </p:nvPr>
        </p:nvSpPr>
        <p:spPr/>
        <p:txBody>
          <a:bodyPr/>
          <a:lstStyle/>
          <a:p>
            <a:fld id="{A8062F2E-6FDF-4A6B-AB76-08EC33B12539}" type="slidenum">
              <a:rPr lang="it-IT" smtClean="0"/>
              <a:t>19</a:t>
            </a:fld>
            <a:endParaRPr lang="it-IT"/>
          </a:p>
        </p:txBody>
      </p:sp>
    </p:spTree>
    <p:extLst>
      <p:ext uri="{BB962C8B-B14F-4D97-AF65-F5344CB8AC3E}">
        <p14:creationId xmlns:p14="http://schemas.microsoft.com/office/powerpoint/2010/main" val="2888683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Mention existing model</a:t>
            </a:r>
          </a:p>
        </p:txBody>
      </p:sp>
      <p:sp>
        <p:nvSpPr>
          <p:cNvPr id="4" name="Segnaposto numero diapositiva 3"/>
          <p:cNvSpPr>
            <a:spLocks noGrp="1"/>
          </p:cNvSpPr>
          <p:nvPr>
            <p:ph type="sldNum" sz="quarter" idx="5"/>
          </p:nvPr>
        </p:nvSpPr>
        <p:spPr/>
        <p:txBody>
          <a:bodyPr/>
          <a:lstStyle/>
          <a:p>
            <a:fld id="{A8062F2E-6FDF-4A6B-AB76-08EC33B12539}" type="slidenum">
              <a:rPr lang="it-IT" smtClean="0"/>
              <a:t>20</a:t>
            </a:fld>
            <a:endParaRPr lang="it-IT"/>
          </a:p>
        </p:txBody>
      </p:sp>
    </p:spTree>
    <p:extLst>
      <p:ext uri="{BB962C8B-B14F-4D97-AF65-F5344CB8AC3E}">
        <p14:creationId xmlns:p14="http://schemas.microsoft.com/office/powerpoint/2010/main" val="221068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 connectivity above the nuclei we mentioned becomes complex, but one clear pathway is excitatory…</a:t>
            </a:r>
          </a:p>
        </p:txBody>
      </p:sp>
      <p:sp>
        <p:nvSpPr>
          <p:cNvPr id="4" name="Segnaposto numero diapositiva 3"/>
          <p:cNvSpPr>
            <a:spLocks noGrp="1"/>
          </p:cNvSpPr>
          <p:nvPr>
            <p:ph type="sldNum" sz="quarter" idx="5"/>
          </p:nvPr>
        </p:nvSpPr>
        <p:spPr/>
        <p:txBody>
          <a:bodyPr/>
          <a:lstStyle/>
          <a:p>
            <a:fld id="{A8062F2E-6FDF-4A6B-AB76-08EC33B12539}" type="slidenum">
              <a:rPr lang="it-IT" smtClean="0"/>
              <a:t>21</a:t>
            </a:fld>
            <a:endParaRPr lang="it-IT"/>
          </a:p>
        </p:txBody>
      </p:sp>
    </p:spTree>
    <p:extLst>
      <p:ext uri="{BB962C8B-B14F-4D97-AF65-F5344CB8AC3E}">
        <p14:creationId xmlns:p14="http://schemas.microsoft.com/office/powerpoint/2010/main" val="1814772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let's start with peripheral processing</a:t>
            </a:r>
          </a:p>
        </p:txBody>
      </p:sp>
      <p:sp>
        <p:nvSpPr>
          <p:cNvPr id="4" name="Segnaposto numero diapositiva 3"/>
          <p:cNvSpPr>
            <a:spLocks noGrp="1"/>
          </p:cNvSpPr>
          <p:nvPr>
            <p:ph type="sldNum" sz="quarter" idx="5"/>
          </p:nvPr>
        </p:nvSpPr>
        <p:spPr/>
        <p:txBody>
          <a:bodyPr/>
          <a:lstStyle/>
          <a:p>
            <a:fld id="{A8062F2E-6FDF-4A6B-AB76-08EC33B12539}" type="slidenum">
              <a:rPr lang="it-IT" smtClean="0"/>
              <a:t>23</a:t>
            </a:fld>
            <a:endParaRPr lang="it-IT"/>
          </a:p>
        </p:txBody>
      </p:sp>
    </p:spTree>
    <p:extLst>
      <p:ext uri="{BB962C8B-B14F-4D97-AF65-F5344CB8AC3E}">
        <p14:creationId xmlns:p14="http://schemas.microsoft.com/office/powerpoint/2010/main" val="30332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evaluate HRTF impact on auditory cues, we manually calculated ITD and ILD after applying the HRTF to each input type</a:t>
            </a:r>
          </a:p>
        </p:txBody>
      </p:sp>
      <p:sp>
        <p:nvSpPr>
          <p:cNvPr id="4" name="Slide Number Placeholder 3"/>
          <p:cNvSpPr>
            <a:spLocks noGrp="1"/>
          </p:cNvSpPr>
          <p:nvPr>
            <p:ph type="sldNum" sz="quarter" idx="5"/>
          </p:nvPr>
        </p:nvSpPr>
        <p:spPr/>
        <p:txBody>
          <a:bodyPr/>
          <a:lstStyle/>
          <a:p>
            <a:fld id="{A8062F2E-6FDF-4A6B-AB76-08EC33B12539}" type="slidenum">
              <a:rPr lang="it-IT" smtClean="0"/>
              <a:t>24</a:t>
            </a:fld>
            <a:endParaRPr lang="it-IT"/>
          </a:p>
        </p:txBody>
      </p:sp>
    </p:spTree>
    <p:extLst>
      <p:ext uri="{BB962C8B-B14F-4D97-AF65-F5344CB8AC3E}">
        <p14:creationId xmlns:p14="http://schemas.microsoft.com/office/powerpoint/2010/main" val="2051242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 task of</a:t>
            </a:r>
          </a:p>
        </p:txBody>
      </p:sp>
      <p:sp>
        <p:nvSpPr>
          <p:cNvPr id="4" name="Segnaposto numero diapositiva 3"/>
          <p:cNvSpPr>
            <a:spLocks noGrp="1"/>
          </p:cNvSpPr>
          <p:nvPr>
            <p:ph type="sldNum" sz="quarter" idx="5"/>
          </p:nvPr>
        </p:nvSpPr>
        <p:spPr/>
        <p:txBody>
          <a:bodyPr/>
          <a:lstStyle/>
          <a:p>
            <a:fld id="{A8062F2E-6FDF-4A6B-AB76-08EC33B12539}" type="slidenum">
              <a:rPr lang="it-IT" smtClean="0"/>
              <a:t>4</a:t>
            </a:fld>
            <a:endParaRPr lang="it-IT"/>
          </a:p>
        </p:txBody>
      </p:sp>
    </p:spTree>
    <p:extLst>
      <p:ext uri="{BB962C8B-B14F-4D97-AF65-F5344CB8AC3E}">
        <p14:creationId xmlns:p14="http://schemas.microsoft.com/office/powerpoint/2010/main" val="35953262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Instead, for the peripheral processing, we implemented three peripheral processing sections and compared them using vector strength. As a preliminary result, we can see in scatter plot….</a:t>
            </a:r>
          </a:p>
          <a:p>
            <a:r>
              <a:rPr lang="en-US"/>
              <a:t>Pulse packet -&gt; </a:t>
            </a:r>
            <a:r>
              <a:rPr lang="en-US" err="1"/>
              <a:t>tonotopical</a:t>
            </a:r>
            <a:endParaRPr lang="en-US"/>
          </a:p>
          <a:p>
            <a:r>
              <a:rPr lang="en-US"/>
              <a:t>Gammatone -&gt; realistic frequency selectivity</a:t>
            </a:r>
          </a:p>
          <a:p>
            <a:r>
              <a:rPr lang="en-US"/>
              <a:t>Tan-carney -&gt; spontaneous activity</a:t>
            </a:r>
          </a:p>
        </p:txBody>
      </p:sp>
      <p:sp>
        <p:nvSpPr>
          <p:cNvPr id="4" name="Slide Number Placeholder 3"/>
          <p:cNvSpPr>
            <a:spLocks noGrp="1"/>
          </p:cNvSpPr>
          <p:nvPr>
            <p:ph type="sldNum" sz="quarter" idx="5"/>
          </p:nvPr>
        </p:nvSpPr>
        <p:spPr/>
        <p:txBody>
          <a:bodyPr/>
          <a:lstStyle/>
          <a:p>
            <a:fld id="{A8062F2E-6FDF-4A6B-AB76-08EC33B12539}" type="slidenum">
              <a:rPr lang="it-IT" smtClean="0"/>
              <a:t>25</a:t>
            </a:fld>
            <a:endParaRPr lang="it-IT"/>
          </a:p>
        </p:txBody>
      </p:sp>
    </p:spTree>
    <p:extLst>
      <p:ext uri="{BB962C8B-B14F-4D97-AF65-F5344CB8AC3E}">
        <p14:creationId xmlns:p14="http://schemas.microsoft.com/office/powerpoint/2010/main" val="4197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err="1">
                <a:ea typeface="Calibri"/>
                <a:cs typeface="Calibri"/>
              </a:rPr>
              <a:t>Evidenzi</a:t>
            </a:r>
            <a:r>
              <a:rPr lang="en-US">
                <a:ea typeface="Calibri"/>
                <a:cs typeface="Calibri"/>
              </a:rPr>
              <a:t> </a:t>
            </a:r>
            <a:r>
              <a:rPr lang="en-US" err="1">
                <a:ea typeface="Calibri"/>
                <a:cs typeface="Calibri"/>
              </a:rPr>
              <a:t>una</a:t>
            </a:r>
            <a:r>
              <a:rPr lang="en-US">
                <a:ea typeface="Calibri"/>
                <a:cs typeface="Calibri"/>
              </a:rPr>
              <a:t> pop: come </a:t>
            </a:r>
            <a:r>
              <a:rPr lang="en-US" err="1">
                <a:ea typeface="Calibri"/>
                <a:cs typeface="Calibri"/>
              </a:rPr>
              <a:t>possiamo</a:t>
            </a:r>
            <a:r>
              <a:rPr lang="en-US">
                <a:ea typeface="Calibri"/>
                <a:cs typeface="Calibri"/>
              </a:rPr>
              <a:t> </a:t>
            </a:r>
            <a:r>
              <a:rPr lang="en-US" err="1">
                <a:ea typeface="Calibri"/>
                <a:cs typeface="Calibri"/>
              </a:rPr>
              <a:t>valutare</a:t>
            </a:r>
            <a:r>
              <a:rPr lang="en-US">
                <a:ea typeface="Calibri"/>
                <a:cs typeface="Calibri"/>
              </a:rPr>
              <a:t> la response di </a:t>
            </a:r>
            <a:r>
              <a:rPr lang="en-US" err="1">
                <a:ea typeface="Calibri"/>
                <a:cs typeface="Calibri"/>
              </a:rPr>
              <a:t>una</a:t>
            </a:r>
            <a:r>
              <a:rPr lang="en-US">
                <a:ea typeface="Calibri"/>
                <a:cs typeface="Calibri"/>
              </a:rPr>
              <a:t> pop </a:t>
            </a:r>
            <a:r>
              <a:rPr lang="en-US" err="1">
                <a:ea typeface="Calibri"/>
                <a:cs typeface="Calibri"/>
              </a:rPr>
              <a:t>neurale</a:t>
            </a:r>
            <a:r>
              <a:rPr lang="en-US">
                <a:ea typeface="Calibri"/>
                <a:cs typeface="Calibri"/>
              </a:rPr>
              <a:t>? Prox slide</a:t>
            </a:r>
          </a:p>
        </p:txBody>
      </p:sp>
      <p:sp>
        <p:nvSpPr>
          <p:cNvPr id="4" name="Segnaposto numero diapositiva 3"/>
          <p:cNvSpPr>
            <a:spLocks noGrp="1"/>
          </p:cNvSpPr>
          <p:nvPr>
            <p:ph type="sldNum" sz="quarter" idx="5"/>
          </p:nvPr>
        </p:nvSpPr>
        <p:spPr/>
        <p:txBody>
          <a:bodyPr/>
          <a:lstStyle/>
          <a:p>
            <a:fld id="{A8062F2E-6FDF-4A6B-AB76-08EC33B12539}" type="slidenum">
              <a:rPr lang="it-IT" smtClean="0"/>
              <a:t>26</a:t>
            </a:fld>
            <a:endParaRPr lang="it-IT"/>
          </a:p>
        </p:txBody>
      </p:sp>
    </p:spTree>
    <p:extLst>
      <p:ext uri="{BB962C8B-B14F-4D97-AF65-F5344CB8AC3E}">
        <p14:creationId xmlns:p14="http://schemas.microsoft.com/office/powerpoint/2010/main" val="2031861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To evaluate population activation, we used the total number of spikes per second. Our result plots are focused on showing how activation varies for different angles and which section of the population contributes to this result</a:t>
            </a:r>
          </a:p>
        </p:txBody>
      </p:sp>
      <p:sp>
        <p:nvSpPr>
          <p:cNvPr id="4" name="Segnaposto numero diapositiva 3"/>
          <p:cNvSpPr>
            <a:spLocks noGrp="1"/>
          </p:cNvSpPr>
          <p:nvPr>
            <p:ph type="sldNum" sz="quarter" idx="5"/>
          </p:nvPr>
        </p:nvSpPr>
        <p:spPr/>
        <p:txBody>
          <a:bodyPr/>
          <a:lstStyle/>
          <a:p>
            <a:fld id="{A8062F2E-6FDF-4A6B-AB76-08EC33B12539}" type="slidenum">
              <a:rPr lang="it-IT" smtClean="0"/>
              <a:t>27</a:t>
            </a:fld>
            <a:endParaRPr lang="it-IT"/>
          </a:p>
        </p:txBody>
      </p:sp>
    </p:spTree>
    <p:extLst>
      <p:ext uri="{BB962C8B-B14F-4D97-AF65-F5344CB8AC3E}">
        <p14:creationId xmlns:p14="http://schemas.microsoft.com/office/powerpoint/2010/main" val="6973029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To evaluate the inferior colliculus model, we fitted the difference in activity between right and left inferior colliculi to a sigmoid, and evaluated</a:t>
            </a:r>
          </a:p>
          <a:p>
            <a:endParaRPr lang="it-IT"/>
          </a:p>
          <a:p>
            <a:r>
              <a:rPr lang="it-IT"/>
              <a:t>Since behavioral results show no difference between right and left azimuthal localization accuracy, the center point (zero degrees) should show equal activation in both populations;</a:t>
            </a:r>
          </a:p>
          <a:p>
            <a:r>
              <a:rPr lang="it-IT"/>
              <a:t>Just noticeable difference, a metric that shows the lowest detectable degree difference between sounds, is lowest in humans around zero azimuth. Hence, a steeper curve is an improvement; </a:t>
            </a:r>
          </a:p>
          <a:p>
            <a:r>
              <a:rPr lang="it-IT"/>
              <a:t>Difference between maximum and minimum total population spike index to maximize the difference in lateralization.</a:t>
            </a:r>
          </a:p>
        </p:txBody>
      </p:sp>
      <p:sp>
        <p:nvSpPr>
          <p:cNvPr id="4" name="Segnaposto numero diapositiva 3"/>
          <p:cNvSpPr>
            <a:spLocks noGrp="1"/>
          </p:cNvSpPr>
          <p:nvPr>
            <p:ph type="sldNum" sz="quarter" idx="5"/>
          </p:nvPr>
        </p:nvSpPr>
        <p:spPr/>
        <p:txBody>
          <a:bodyPr/>
          <a:lstStyle/>
          <a:p>
            <a:fld id="{A8062F2E-6FDF-4A6B-AB76-08EC33B12539}" type="slidenum">
              <a:rPr lang="it-IT" smtClean="0"/>
              <a:t>28</a:t>
            </a:fld>
            <a:endParaRPr lang="it-IT"/>
          </a:p>
        </p:txBody>
      </p:sp>
    </p:spTree>
    <p:extLst>
      <p:ext uri="{BB962C8B-B14F-4D97-AF65-F5344CB8AC3E}">
        <p14:creationId xmlns:p14="http://schemas.microsoft.com/office/powerpoint/2010/main" val="3128155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Gammatone </a:t>
            </a:r>
            <a:r>
              <a:rPr lang="en-US" err="1">
                <a:ea typeface="Calibri"/>
                <a:cs typeface="Calibri"/>
              </a:rPr>
              <a:t>si</a:t>
            </a:r>
            <a:r>
              <a:rPr lang="en-US">
                <a:ea typeface="Calibri"/>
                <a:cs typeface="Calibri"/>
              </a:rPr>
              <a:t> </a:t>
            </a:r>
            <a:r>
              <a:rPr lang="en-US" err="1">
                <a:ea typeface="Calibri"/>
                <a:cs typeface="Calibri"/>
              </a:rPr>
              <a:t>sincronizza</a:t>
            </a:r>
            <a:r>
              <a:rPr lang="en-US">
                <a:ea typeface="Calibri"/>
                <a:cs typeface="Calibri"/>
              </a:rPr>
              <a:t> </a:t>
            </a:r>
            <a:r>
              <a:rPr lang="en-US" err="1">
                <a:ea typeface="Calibri"/>
                <a:cs typeface="Calibri"/>
              </a:rPr>
              <a:t>anche</a:t>
            </a:r>
            <a:r>
              <a:rPr lang="en-US">
                <a:ea typeface="Calibri"/>
                <a:cs typeface="Calibri"/>
              </a:rPr>
              <a:t> a </a:t>
            </a:r>
            <a:r>
              <a:rPr lang="en-US" err="1">
                <a:ea typeface="Calibri"/>
                <a:cs typeface="Calibri"/>
              </a:rPr>
              <a:t>freq</a:t>
            </a:r>
            <a:r>
              <a:rPr lang="en-US">
                <a:ea typeface="Calibri"/>
                <a:cs typeface="Calibri"/>
              </a:rPr>
              <a:t> diverse</a:t>
            </a:r>
          </a:p>
        </p:txBody>
      </p:sp>
      <p:sp>
        <p:nvSpPr>
          <p:cNvPr id="4" name="Segnaposto numero diapositiva 3"/>
          <p:cNvSpPr>
            <a:spLocks noGrp="1"/>
          </p:cNvSpPr>
          <p:nvPr>
            <p:ph type="sldNum" sz="quarter" idx="5"/>
          </p:nvPr>
        </p:nvSpPr>
        <p:spPr/>
        <p:txBody>
          <a:bodyPr/>
          <a:lstStyle/>
          <a:p>
            <a:fld id="{A8062F2E-6FDF-4A6B-AB76-08EC33B12539}" type="slidenum">
              <a:rPr lang="it-IT" smtClean="0"/>
              <a:t>30</a:t>
            </a:fld>
            <a:endParaRPr lang="it-IT"/>
          </a:p>
        </p:txBody>
      </p:sp>
    </p:spTree>
    <p:extLst>
      <p:ext uri="{BB962C8B-B14F-4D97-AF65-F5344CB8AC3E}">
        <p14:creationId xmlns:p14="http://schemas.microsoft.com/office/powerpoint/2010/main" val="27157662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Gammatone </a:t>
            </a:r>
            <a:r>
              <a:rPr lang="en-US" err="1">
                <a:ea typeface="Calibri"/>
                <a:cs typeface="Calibri"/>
              </a:rPr>
              <a:t>si</a:t>
            </a:r>
            <a:r>
              <a:rPr lang="en-US">
                <a:ea typeface="Calibri"/>
                <a:cs typeface="Calibri"/>
              </a:rPr>
              <a:t> </a:t>
            </a:r>
            <a:r>
              <a:rPr lang="en-US" err="1">
                <a:ea typeface="Calibri"/>
                <a:cs typeface="Calibri"/>
              </a:rPr>
              <a:t>sincronizza</a:t>
            </a:r>
            <a:r>
              <a:rPr lang="en-US">
                <a:ea typeface="Calibri"/>
                <a:cs typeface="Calibri"/>
              </a:rPr>
              <a:t> </a:t>
            </a:r>
            <a:r>
              <a:rPr lang="en-US" err="1">
                <a:ea typeface="Calibri"/>
                <a:cs typeface="Calibri"/>
              </a:rPr>
              <a:t>anche</a:t>
            </a:r>
            <a:r>
              <a:rPr lang="en-US">
                <a:ea typeface="Calibri"/>
                <a:cs typeface="Calibri"/>
              </a:rPr>
              <a:t> a </a:t>
            </a:r>
            <a:r>
              <a:rPr lang="en-US" err="1">
                <a:ea typeface="Calibri"/>
                <a:cs typeface="Calibri"/>
              </a:rPr>
              <a:t>freq</a:t>
            </a:r>
            <a:r>
              <a:rPr lang="en-US">
                <a:ea typeface="Calibri"/>
                <a:cs typeface="Calibri"/>
              </a:rPr>
              <a:t> diverse</a:t>
            </a:r>
          </a:p>
        </p:txBody>
      </p:sp>
      <p:sp>
        <p:nvSpPr>
          <p:cNvPr id="4" name="Segnaposto numero diapositiva 3"/>
          <p:cNvSpPr>
            <a:spLocks noGrp="1"/>
          </p:cNvSpPr>
          <p:nvPr>
            <p:ph type="sldNum" sz="quarter" idx="5"/>
          </p:nvPr>
        </p:nvSpPr>
        <p:spPr/>
        <p:txBody>
          <a:bodyPr/>
          <a:lstStyle/>
          <a:p>
            <a:fld id="{A8062F2E-6FDF-4A6B-AB76-08EC33B12539}" type="slidenum">
              <a:rPr lang="it-IT" smtClean="0"/>
              <a:t>31</a:t>
            </a:fld>
            <a:endParaRPr lang="it-IT"/>
          </a:p>
        </p:txBody>
      </p:sp>
    </p:spTree>
    <p:extLst>
      <p:ext uri="{BB962C8B-B14F-4D97-AF65-F5344CB8AC3E}">
        <p14:creationId xmlns:p14="http://schemas.microsoft.com/office/powerpoint/2010/main" val="3812654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This was also achieved by the model we based our work on, but with an unrealistically low membrane time constant</a:t>
            </a:r>
          </a:p>
        </p:txBody>
      </p:sp>
      <p:sp>
        <p:nvSpPr>
          <p:cNvPr id="4" name="Segnaposto numero diapositiva 3"/>
          <p:cNvSpPr>
            <a:spLocks noGrp="1"/>
          </p:cNvSpPr>
          <p:nvPr>
            <p:ph type="sldNum" sz="quarter" idx="5"/>
          </p:nvPr>
        </p:nvSpPr>
        <p:spPr/>
        <p:txBody>
          <a:bodyPr/>
          <a:lstStyle/>
          <a:p>
            <a:fld id="{A8062F2E-6FDF-4A6B-AB76-08EC33B12539}" type="slidenum">
              <a:rPr lang="it-IT" smtClean="0"/>
              <a:t>32</a:t>
            </a:fld>
            <a:endParaRPr lang="it-IT"/>
          </a:p>
        </p:txBody>
      </p:sp>
    </p:spTree>
    <p:extLst>
      <p:ext uri="{BB962C8B-B14F-4D97-AF65-F5344CB8AC3E}">
        <p14:creationId xmlns:p14="http://schemas.microsoft.com/office/powerpoint/2010/main" val="3656422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Sigmoidal shape already present but little range</a:t>
            </a:r>
          </a:p>
        </p:txBody>
      </p:sp>
      <p:sp>
        <p:nvSpPr>
          <p:cNvPr id="4" name="Slide Number Placeholder 3"/>
          <p:cNvSpPr>
            <a:spLocks noGrp="1"/>
          </p:cNvSpPr>
          <p:nvPr>
            <p:ph type="sldNum" sz="quarter" idx="5"/>
          </p:nvPr>
        </p:nvSpPr>
        <p:spPr/>
        <p:txBody>
          <a:bodyPr/>
          <a:lstStyle/>
          <a:p>
            <a:fld id="{A8062F2E-6FDF-4A6B-AB76-08EC33B12539}" type="slidenum">
              <a:rPr lang="it-IT" smtClean="0"/>
              <a:t>33</a:t>
            </a:fld>
            <a:endParaRPr lang="it-IT"/>
          </a:p>
        </p:txBody>
      </p:sp>
    </p:spTree>
    <p:extLst>
      <p:ext uri="{BB962C8B-B14F-4D97-AF65-F5344CB8AC3E}">
        <p14:creationId xmlns:p14="http://schemas.microsoft.com/office/powerpoint/2010/main" val="1225702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Increased range, still noisy sigmoid</a:t>
            </a:r>
          </a:p>
        </p:txBody>
      </p:sp>
      <p:sp>
        <p:nvSpPr>
          <p:cNvPr id="4" name="Slide Number Placeholder 3"/>
          <p:cNvSpPr>
            <a:spLocks noGrp="1"/>
          </p:cNvSpPr>
          <p:nvPr>
            <p:ph type="sldNum" sz="quarter" idx="5"/>
          </p:nvPr>
        </p:nvSpPr>
        <p:spPr/>
        <p:txBody>
          <a:bodyPr/>
          <a:lstStyle/>
          <a:p>
            <a:fld id="{A8062F2E-6FDF-4A6B-AB76-08EC33B12539}" type="slidenum">
              <a:rPr lang="it-IT" smtClean="0"/>
              <a:t>35</a:t>
            </a:fld>
            <a:endParaRPr lang="it-IT"/>
          </a:p>
        </p:txBody>
      </p:sp>
    </p:spTree>
    <p:extLst>
      <p:ext uri="{BB962C8B-B14F-4D97-AF65-F5344CB8AC3E}">
        <p14:creationId xmlns:p14="http://schemas.microsoft.com/office/powerpoint/2010/main" val="908169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Best sigmoidal shape yet, strong range</a:t>
            </a:r>
          </a:p>
        </p:txBody>
      </p:sp>
      <p:sp>
        <p:nvSpPr>
          <p:cNvPr id="4" name="Slide Number Placeholder 3"/>
          <p:cNvSpPr>
            <a:spLocks noGrp="1"/>
          </p:cNvSpPr>
          <p:nvPr>
            <p:ph type="sldNum" sz="quarter" idx="5"/>
          </p:nvPr>
        </p:nvSpPr>
        <p:spPr/>
        <p:txBody>
          <a:bodyPr/>
          <a:lstStyle/>
          <a:p>
            <a:fld id="{A8062F2E-6FDF-4A6B-AB76-08EC33B12539}" type="slidenum">
              <a:rPr lang="it-IT" smtClean="0"/>
              <a:t>37</a:t>
            </a:fld>
            <a:endParaRPr lang="it-IT"/>
          </a:p>
        </p:txBody>
      </p:sp>
    </p:spTree>
    <p:extLst>
      <p:ext uri="{BB962C8B-B14F-4D97-AF65-F5344CB8AC3E}">
        <p14:creationId xmlns:p14="http://schemas.microsoft.com/office/powerpoint/2010/main" val="1745830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Because our work focuses on azimuthal localization, we will focus on the first two.</a:t>
            </a:r>
          </a:p>
          <a:p>
            <a:r>
              <a:rPr lang="en-US">
                <a:ea typeface="Calibri"/>
                <a:cs typeface="Calibri"/>
              </a:rPr>
              <a:t>The representation of how all attenuations, amplifications and reflections affect the two sounds differently is called the HRTF, or in time domain HRIR</a:t>
            </a:r>
            <a:r>
              <a:rPr lang="it-IT">
                <a:ea typeface="Calibri"/>
                <a:cs typeface="Calibri"/>
              </a:rPr>
              <a:t>. </a:t>
            </a:r>
            <a:endParaRPr lang="en-US">
              <a:ea typeface="Calibri"/>
              <a:cs typeface="Calibri"/>
            </a:endParaRPr>
          </a:p>
        </p:txBody>
      </p:sp>
      <p:sp>
        <p:nvSpPr>
          <p:cNvPr id="4" name="Segnaposto numero diapositiva 3"/>
          <p:cNvSpPr>
            <a:spLocks noGrp="1"/>
          </p:cNvSpPr>
          <p:nvPr>
            <p:ph type="sldNum" sz="quarter" idx="5"/>
          </p:nvPr>
        </p:nvSpPr>
        <p:spPr/>
        <p:txBody>
          <a:bodyPr/>
          <a:lstStyle/>
          <a:p>
            <a:fld id="{A8062F2E-6FDF-4A6B-AB76-08EC33B12539}" type="slidenum">
              <a:rPr lang="it-IT" smtClean="0"/>
              <a:t>5</a:t>
            </a:fld>
            <a:endParaRPr lang="it-IT"/>
          </a:p>
        </p:txBody>
      </p:sp>
    </p:spTree>
    <p:extLst>
      <p:ext uri="{BB962C8B-B14F-4D97-AF65-F5344CB8AC3E}">
        <p14:creationId xmlns:p14="http://schemas.microsoft.com/office/powerpoint/2010/main" val="1183517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Degraded as inhibition begins flooding the neurons, lowering spikes</a:t>
            </a:r>
          </a:p>
        </p:txBody>
      </p:sp>
      <p:sp>
        <p:nvSpPr>
          <p:cNvPr id="4" name="Slide Number Placeholder 3"/>
          <p:cNvSpPr>
            <a:spLocks noGrp="1"/>
          </p:cNvSpPr>
          <p:nvPr>
            <p:ph type="sldNum" sz="quarter" idx="5"/>
          </p:nvPr>
        </p:nvSpPr>
        <p:spPr/>
        <p:txBody>
          <a:bodyPr/>
          <a:lstStyle/>
          <a:p>
            <a:fld id="{A8062F2E-6FDF-4A6B-AB76-08EC33B12539}" type="slidenum">
              <a:rPr lang="it-IT" smtClean="0"/>
              <a:t>39</a:t>
            </a:fld>
            <a:endParaRPr lang="it-IT"/>
          </a:p>
        </p:txBody>
      </p:sp>
    </p:spTree>
    <p:extLst>
      <p:ext uri="{BB962C8B-B14F-4D97-AF65-F5344CB8AC3E}">
        <p14:creationId xmlns:p14="http://schemas.microsoft.com/office/powerpoint/2010/main" val="11919883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remove the histograms…</a:t>
            </a:r>
          </a:p>
        </p:txBody>
      </p:sp>
      <p:sp>
        <p:nvSpPr>
          <p:cNvPr id="4" name="Slide Number Placeholder 3"/>
          <p:cNvSpPr>
            <a:spLocks noGrp="1"/>
          </p:cNvSpPr>
          <p:nvPr>
            <p:ph type="sldNum" sz="quarter" idx="5"/>
          </p:nvPr>
        </p:nvSpPr>
        <p:spPr/>
        <p:txBody>
          <a:bodyPr/>
          <a:lstStyle/>
          <a:p>
            <a:fld id="{A8062F2E-6FDF-4A6B-AB76-08EC33B12539}" type="slidenum">
              <a:rPr lang="it-IT" smtClean="0"/>
              <a:t>40</a:t>
            </a:fld>
            <a:endParaRPr lang="it-IT"/>
          </a:p>
        </p:txBody>
      </p:sp>
    </p:spTree>
    <p:extLst>
      <p:ext uri="{BB962C8B-B14F-4D97-AF65-F5344CB8AC3E}">
        <p14:creationId xmlns:p14="http://schemas.microsoft.com/office/powerpoint/2010/main" val="17440333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what we are interested in, and what we will evaluate, is the difference between right and left, let’s scale each plot independently.</a:t>
            </a:r>
          </a:p>
        </p:txBody>
      </p:sp>
      <p:sp>
        <p:nvSpPr>
          <p:cNvPr id="4" name="Slide Number Placeholder 3"/>
          <p:cNvSpPr>
            <a:spLocks noGrp="1"/>
          </p:cNvSpPr>
          <p:nvPr>
            <p:ph type="sldNum" sz="quarter" idx="5"/>
          </p:nvPr>
        </p:nvSpPr>
        <p:spPr/>
        <p:txBody>
          <a:bodyPr/>
          <a:lstStyle/>
          <a:p>
            <a:fld id="{A8062F2E-6FDF-4A6B-AB76-08EC33B12539}" type="slidenum">
              <a:rPr lang="it-IT" smtClean="0"/>
              <a:t>41</a:t>
            </a:fld>
            <a:endParaRPr lang="it-IT"/>
          </a:p>
        </p:txBody>
      </p:sp>
    </p:spTree>
    <p:extLst>
      <p:ext uri="{BB962C8B-B14F-4D97-AF65-F5344CB8AC3E}">
        <p14:creationId xmlns:p14="http://schemas.microsoft.com/office/powerpoint/2010/main" val="336298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shows that while at 10khz the response is degraded, lateralization is still possible.</a:t>
            </a:r>
          </a:p>
        </p:txBody>
      </p:sp>
      <p:sp>
        <p:nvSpPr>
          <p:cNvPr id="4" name="Slide Number Placeholder 3"/>
          <p:cNvSpPr>
            <a:spLocks noGrp="1"/>
          </p:cNvSpPr>
          <p:nvPr>
            <p:ph type="sldNum" sz="quarter" idx="5"/>
          </p:nvPr>
        </p:nvSpPr>
        <p:spPr/>
        <p:txBody>
          <a:bodyPr/>
          <a:lstStyle/>
          <a:p>
            <a:fld id="{A8062F2E-6FDF-4A6B-AB76-08EC33B12539}" type="slidenum">
              <a:rPr lang="it-IT" smtClean="0"/>
              <a:t>42</a:t>
            </a:fld>
            <a:endParaRPr lang="it-IT"/>
          </a:p>
        </p:txBody>
      </p:sp>
    </p:spTree>
    <p:extLst>
      <p:ext uri="{BB962C8B-B14F-4D97-AF65-F5344CB8AC3E}">
        <p14:creationId xmlns:p14="http://schemas.microsoft.com/office/powerpoint/2010/main" val="2101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Existing model not comparable: MSO mechanism was different, and they focused on single neuron response instead of population response</a:t>
            </a:r>
          </a:p>
        </p:txBody>
      </p:sp>
      <p:sp>
        <p:nvSpPr>
          <p:cNvPr id="4" name="Segnaposto numero diapositiva 3"/>
          <p:cNvSpPr>
            <a:spLocks noGrp="1"/>
          </p:cNvSpPr>
          <p:nvPr>
            <p:ph type="sldNum" sz="quarter" idx="5"/>
          </p:nvPr>
        </p:nvSpPr>
        <p:spPr/>
        <p:txBody>
          <a:bodyPr/>
          <a:lstStyle/>
          <a:p>
            <a:fld id="{A8062F2E-6FDF-4A6B-AB76-08EC33B12539}" type="slidenum">
              <a:rPr lang="it-IT" smtClean="0"/>
              <a:t>44</a:t>
            </a:fld>
            <a:endParaRPr lang="it-IT"/>
          </a:p>
        </p:txBody>
      </p:sp>
    </p:spTree>
    <p:extLst>
      <p:ext uri="{BB962C8B-B14F-4D97-AF65-F5344CB8AC3E}">
        <p14:creationId xmlns:p14="http://schemas.microsoft.com/office/powerpoint/2010/main" val="29132406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4A10D-B40D-B671-BB78-C395B9C5191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3876D31-1A86-E33F-33C7-613DE7B4754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46CFCAC-56FD-5D79-A7D5-9C1A0CE471A1}"/>
              </a:ext>
            </a:extLst>
          </p:cNvPr>
          <p:cNvSpPr>
            <a:spLocks noGrp="1"/>
          </p:cNvSpPr>
          <p:nvPr>
            <p:ph type="body" idx="1"/>
          </p:nvPr>
        </p:nvSpPr>
        <p:spPr/>
        <p:txBody>
          <a:bodyPr/>
          <a:lstStyle/>
          <a:p>
            <a:r>
              <a:rPr lang="en-US">
                <a:ea typeface="Calibri"/>
                <a:cs typeface="Calibri"/>
              </a:rPr>
              <a:t>Existing model not comparable: MSO mechanism was different, and they focused on single neuron response instead of population response</a:t>
            </a:r>
          </a:p>
        </p:txBody>
      </p:sp>
      <p:sp>
        <p:nvSpPr>
          <p:cNvPr id="4" name="Segnaposto numero diapositiva 3">
            <a:extLst>
              <a:ext uri="{FF2B5EF4-FFF2-40B4-BE49-F238E27FC236}">
                <a16:creationId xmlns:a16="http://schemas.microsoft.com/office/drawing/2014/main" id="{68AA35AE-5622-D429-09BC-431CD1DF724E}"/>
              </a:ext>
            </a:extLst>
          </p:cNvPr>
          <p:cNvSpPr>
            <a:spLocks noGrp="1"/>
          </p:cNvSpPr>
          <p:nvPr>
            <p:ph type="sldNum" sz="quarter" idx="5"/>
          </p:nvPr>
        </p:nvSpPr>
        <p:spPr/>
        <p:txBody>
          <a:bodyPr/>
          <a:lstStyle/>
          <a:p>
            <a:fld id="{A8062F2E-6FDF-4A6B-AB76-08EC33B12539}" type="slidenum">
              <a:rPr lang="it-IT" smtClean="0"/>
              <a:t>45</a:t>
            </a:fld>
            <a:endParaRPr lang="it-IT"/>
          </a:p>
        </p:txBody>
      </p:sp>
    </p:spTree>
    <p:extLst>
      <p:ext uri="{BB962C8B-B14F-4D97-AF65-F5344CB8AC3E}">
        <p14:creationId xmlns:p14="http://schemas.microsoft.com/office/powerpoint/2010/main" val="3886701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F1270-E6E6-D85F-BAE5-9FB428538ED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B477485-3286-FC3E-568D-D754B0A8066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76006B1-15A1-F8AF-E964-230604B59659}"/>
              </a:ext>
            </a:extLst>
          </p:cNvPr>
          <p:cNvSpPr>
            <a:spLocks noGrp="1"/>
          </p:cNvSpPr>
          <p:nvPr>
            <p:ph type="body" idx="1"/>
          </p:nvPr>
        </p:nvSpPr>
        <p:spPr/>
        <p:txBody>
          <a:bodyPr/>
          <a:lstStyle/>
          <a:p>
            <a:r>
              <a:rPr lang="en-US">
                <a:ea typeface="Calibri"/>
                <a:cs typeface="Calibri"/>
              </a:rPr>
              <a:t>Existing model not comparable: MSO mechanism was different, and they focused on single neuron response instead of population response</a:t>
            </a:r>
          </a:p>
        </p:txBody>
      </p:sp>
      <p:sp>
        <p:nvSpPr>
          <p:cNvPr id="4" name="Segnaposto numero diapositiva 3">
            <a:extLst>
              <a:ext uri="{FF2B5EF4-FFF2-40B4-BE49-F238E27FC236}">
                <a16:creationId xmlns:a16="http://schemas.microsoft.com/office/drawing/2014/main" id="{E71A13B6-2A6D-4251-B08E-AFBBA51E9C08}"/>
              </a:ext>
            </a:extLst>
          </p:cNvPr>
          <p:cNvSpPr>
            <a:spLocks noGrp="1"/>
          </p:cNvSpPr>
          <p:nvPr>
            <p:ph type="sldNum" sz="quarter" idx="5"/>
          </p:nvPr>
        </p:nvSpPr>
        <p:spPr/>
        <p:txBody>
          <a:bodyPr/>
          <a:lstStyle/>
          <a:p>
            <a:fld id="{A8062F2E-6FDF-4A6B-AB76-08EC33B12539}" type="slidenum">
              <a:rPr lang="it-IT" smtClean="0"/>
              <a:t>46</a:t>
            </a:fld>
            <a:endParaRPr lang="it-IT"/>
          </a:p>
        </p:txBody>
      </p:sp>
    </p:spTree>
    <p:extLst>
      <p:ext uri="{BB962C8B-B14F-4D97-AF65-F5344CB8AC3E}">
        <p14:creationId xmlns:p14="http://schemas.microsoft.com/office/powerpoint/2010/main" val="3565993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65284-42E1-A9D9-1A3C-824458F704D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48C888DD-57FE-9549-2DC2-E9642A924F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3A18E0E-1091-5284-029D-D0CA8EC4F140}"/>
              </a:ext>
            </a:extLst>
          </p:cNvPr>
          <p:cNvSpPr>
            <a:spLocks noGrp="1"/>
          </p:cNvSpPr>
          <p:nvPr>
            <p:ph type="body" idx="1"/>
          </p:nvPr>
        </p:nvSpPr>
        <p:spPr/>
        <p:txBody>
          <a:bodyPr/>
          <a:lstStyle/>
          <a:p>
            <a:r>
              <a:rPr lang="en-US">
                <a:ea typeface="Calibri"/>
                <a:cs typeface="Calibri"/>
              </a:rPr>
              <a:t>Existing model not comparable: MSO mechanism was different, and they focused on single neuron response instead of population response</a:t>
            </a:r>
          </a:p>
        </p:txBody>
      </p:sp>
      <p:sp>
        <p:nvSpPr>
          <p:cNvPr id="4" name="Segnaposto numero diapositiva 3">
            <a:extLst>
              <a:ext uri="{FF2B5EF4-FFF2-40B4-BE49-F238E27FC236}">
                <a16:creationId xmlns:a16="http://schemas.microsoft.com/office/drawing/2014/main" id="{113CB3DE-3B7D-E130-341B-B29B5340FB82}"/>
              </a:ext>
            </a:extLst>
          </p:cNvPr>
          <p:cNvSpPr>
            <a:spLocks noGrp="1"/>
          </p:cNvSpPr>
          <p:nvPr>
            <p:ph type="sldNum" sz="quarter" idx="5"/>
          </p:nvPr>
        </p:nvSpPr>
        <p:spPr/>
        <p:txBody>
          <a:bodyPr/>
          <a:lstStyle/>
          <a:p>
            <a:fld id="{A8062F2E-6FDF-4A6B-AB76-08EC33B12539}" type="slidenum">
              <a:rPr lang="it-IT" smtClean="0"/>
              <a:t>47</a:t>
            </a:fld>
            <a:endParaRPr lang="it-IT"/>
          </a:p>
        </p:txBody>
      </p:sp>
    </p:spTree>
    <p:extLst>
      <p:ext uri="{BB962C8B-B14F-4D97-AF65-F5344CB8AC3E}">
        <p14:creationId xmlns:p14="http://schemas.microsoft.com/office/powerpoint/2010/main" val="13091728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Beyond the generalized population activation, if we remove </a:t>
            </a:r>
          </a:p>
        </p:txBody>
      </p:sp>
      <p:sp>
        <p:nvSpPr>
          <p:cNvPr id="4" name="Segnaposto numero diapositiva 3"/>
          <p:cNvSpPr>
            <a:spLocks noGrp="1"/>
          </p:cNvSpPr>
          <p:nvPr>
            <p:ph type="sldNum" sz="quarter" idx="5"/>
          </p:nvPr>
        </p:nvSpPr>
        <p:spPr/>
        <p:txBody>
          <a:bodyPr/>
          <a:lstStyle/>
          <a:p>
            <a:fld id="{A8062F2E-6FDF-4A6B-AB76-08EC33B12539}" type="slidenum">
              <a:rPr lang="it-IT" smtClean="0"/>
              <a:t>48</a:t>
            </a:fld>
            <a:endParaRPr lang="it-IT"/>
          </a:p>
        </p:txBody>
      </p:sp>
    </p:spTree>
    <p:extLst>
      <p:ext uri="{BB962C8B-B14F-4D97-AF65-F5344CB8AC3E}">
        <p14:creationId xmlns:p14="http://schemas.microsoft.com/office/powerpoint/2010/main" val="9177229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As frequency grows the quality of the MSO response degrades, which is expected to a certain extent; we would expect the MSO to work also at 1kHz, but Myoga only shows up to 800Hz as well</a:t>
            </a:r>
          </a:p>
        </p:txBody>
      </p:sp>
      <p:sp>
        <p:nvSpPr>
          <p:cNvPr id="4" name="Segnaposto numero diapositiva 3"/>
          <p:cNvSpPr>
            <a:spLocks noGrp="1"/>
          </p:cNvSpPr>
          <p:nvPr>
            <p:ph type="sldNum" sz="quarter" idx="5"/>
          </p:nvPr>
        </p:nvSpPr>
        <p:spPr/>
        <p:txBody>
          <a:bodyPr/>
          <a:lstStyle/>
          <a:p>
            <a:fld id="{A8062F2E-6FDF-4A6B-AB76-08EC33B12539}" type="slidenum">
              <a:rPr lang="it-IT" smtClean="0"/>
              <a:t>49</a:t>
            </a:fld>
            <a:endParaRPr lang="it-IT"/>
          </a:p>
        </p:txBody>
      </p:sp>
    </p:spTree>
    <p:extLst>
      <p:ext uri="{BB962C8B-B14F-4D97-AF65-F5344CB8AC3E}">
        <p14:creationId xmlns:p14="http://schemas.microsoft.com/office/powerpoint/2010/main" val="28364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ea typeface="Calibri"/>
                <a:cs typeface="Calibri"/>
              </a:rPr>
              <a:t>Each point in space has a corresponding HRTF. For example, at -90, so full left, ...</a:t>
            </a:r>
            <a:endParaRPr lang="en-US"/>
          </a:p>
        </p:txBody>
      </p:sp>
      <p:sp>
        <p:nvSpPr>
          <p:cNvPr id="4" name="Slide Number Placeholder 3"/>
          <p:cNvSpPr>
            <a:spLocks noGrp="1"/>
          </p:cNvSpPr>
          <p:nvPr>
            <p:ph type="sldNum" sz="quarter" idx="5"/>
          </p:nvPr>
        </p:nvSpPr>
        <p:spPr/>
        <p:txBody>
          <a:bodyPr/>
          <a:lstStyle/>
          <a:p>
            <a:fld id="{A8062F2E-6FDF-4A6B-AB76-08EC33B12539}" type="slidenum">
              <a:rPr lang="it-IT" smtClean="0"/>
              <a:t>6</a:t>
            </a:fld>
            <a:endParaRPr lang="it-IT"/>
          </a:p>
        </p:txBody>
      </p:sp>
    </p:spTree>
    <p:extLst>
      <p:ext uri="{BB962C8B-B14F-4D97-AF65-F5344CB8AC3E}">
        <p14:creationId xmlns:p14="http://schemas.microsoft.com/office/powerpoint/2010/main" val="3217718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Tan Carney only</a:t>
            </a:r>
          </a:p>
        </p:txBody>
      </p:sp>
      <p:sp>
        <p:nvSpPr>
          <p:cNvPr id="4" name="Segnaposto numero diapositiva 3"/>
          <p:cNvSpPr>
            <a:spLocks noGrp="1"/>
          </p:cNvSpPr>
          <p:nvPr>
            <p:ph type="sldNum" sz="quarter" idx="5"/>
          </p:nvPr>
        </p:nvSpPr>
        <p:spPr/>
        <p:txBody>
          <a:bodyPr/>
          <a:lstStyle/>
          <a:p>
            <a:fld id="{A8062F2E-6FDF-4A6B-AB76-08EC33B12539}" type="slidenum">
              <a:rPr lang="it-IT" smtClean="0"/>
              <a:t>50</a:t>
            </a:fld>
            <a:endParaRPr lang="it-IT"/>
          </a:p>
        </p:txBody>
      </p:sp>
    </p:spTree>
    <p:extLst>
      <p:ext uri="{BB962C8B-B14F-4D97-AF65-F5344CB8AC3E}">
        <p14:creationId xmlns:p14="http://schemas.microsoft.com/office/powerpoint/2010/main" val="742536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Remember that contralateral LSO connects to IC</a:t>
            </a:r>
          </a:p>
        </p:txBody>
      </p:sp>
      <p:sp>
        <p:nvSpPr>
          <p:cNvPr id="4" name="Segnaposto numero diapositiva 3"/>
          <p:cNvSpPr>
            <a:spLocks noGrp="1"/>
          </p:cNvSpPr>
          <p:nvPr>
            <p:ph type="sldNum" sz="quarter" idx="5"/>
          </p:nvPr>
        </p:nvSpPr>
        <p:spPr/>
        <p:txBody>
          <a:bodyPr/>
          <a:lstStyle/>
          <a:p>
            <a:fld id="{A8062F2E-6FDF-4A6B-AB76-08EC33B12539}" type="slidenum">
              <a:rPr lang="it-IT" smtClean="0"/>
              <a:t>51</a:t>
            </a:fld>
            <a:endParaRPr lang="it-IT"/>
          </a:p>
        </p:txBody>
      </p:sp>
    </p:spTree>
    <p:extLst>
      <p:ext uri="{BB962C8B-B14F-4D97-AF65-F5344CB8AC3E}">
        <p14:creationId xmlns:p14="http://schemas.microsoft.com/office/powerpoint/2010/main" val="2338464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Mention maybe MSO for dynamic difference</a:t>
            </a:r>
          </a:p>
        </p:txBody>
      </p:sp>
      <p:sp>
        <p:nvSpPr>
          <p:cNvPr id="4" name="Segnaposto numero diapositiva 3"/>
          <p:cNvSpPr>
            <a:spLocks noGrp="1"/>
          </p:cNvSpPr>
          <p:nvPr>
            <p:ph type="sldNum" sz="quarter" idx="5"/>
          </p:nvPr>
        </p:nvSpPr>
        <p:spPr/>
        <p:txBody>
          <a:bodyPr/>
          <a:lstStyle/>
          <a:p>
            <a:fld id="{A8062F2E-6FDF-4A6B-AB76-08EC33B12539}" type="slidenum">
              <a:rPr lang="it-IT" smtClean="0"/>
              <a:t>54</a:t>
            </a:fld>
            <a:endParaRPr lang="it-IT"/>
          </a:p>
        </p:txBody>
      </p:sp>
    </p:spTree>
    <p:extLst>
      <p:ext uri="{BB962C8B-B14F-4D97-AF65-F5344CB8AC3E}">
        <p14:creationId xmlns:p14="http://schemas.microsoft.com/office/powerpoint/2010/main" val="1769585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ea typeface="Calibri"/>
              <a:cs typeface="Calibri"/>
            </a:endParaRPr>
          </a:p>
        </p:txBody>
      </p:sp>
      <p:sp>
        <p:nvSpPr>
          <p:cNvPr id="4" name="Segnaposto numero diapositiva 3"/>
          <p:cNvSpPr>
            <a:spLocks noGrp="1"/>
          </p:cNvSpPr>
          <p:nvPr>
            <p:ph type="sldNum" sz="quarter" idx="5"/>
          </p:nvPr>
        </p:nvSpPr>
        <p:spPr/>
        <p:txBody>
          <a:bodyPr/>
          <a:lstStyle/>
          <a:p>
            <a:fld id="{A8062F2E-6FDF-4A6B-AB76-08EC33B12539}" type="slidenum">
              <a:rPr lang="it-IT" smtClean="0"/>
              <a:t>7</a:t>
            </a:fld>
            <a:endParaRPr lang="it-IT"/>
          </a:p>
        </p:txBody>
      </p:sp>
    </p:spTree>
    <p:extLst>
      <p:ext uri="{BB962C8B-B14F-4D97-AF65-F5344CB8AC3E}">
        <p14:creationId xmlns:p14="http://schemas.microsoft.com/office/powerpoint/2010/main" val="3306731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These cues are especially important because they are the main driver for the response behavior of the two nuclei where binaural information first converge, the LSO and MSO</a:t>
            </a:r>
          </a:p>
        </p:txBody>
      </p:sp>
      <p:sp>
        <p:nvSpPr>
          <p:cNvPr id="4" name="Segnaposto numero diapositiva 3"/>
          <p:cNvSpPr>
            <a:spLocks noGrp="1"/>
          </p:cNvSpPr>
          <p:nvPr>
            <p:ph type="sldNum" sz="quarter" idx="5"/>
          </p:nvPr>
        </p:nvSpPr>
        <p:spPr/>
        <p:txBody>
          <a:bodyPr/>
          <a:lstStyle/>
          <a:p>
            <a:fld id="{A8062F2E-6FDF-4A6B-AB76-08EC33B12539}" type="slidenum">
              <a:rPr lang="it-IT" smtClean="0"/>
              <a:t>8</a:t>
            </a:fld>
            <a:endParaRPr lang="it-IT"/>
          </a:p>
        </p:txBody>
      </p:sp>
    </p:spTree>
    <p:extLst>
      <p:ext uri="{BB962C8B-B14F-4D97-AF65-F5344CB8AC3E}">
        <p14:creationId xmlns:p14="http://schemas.microsoft.com/office/powerpoint/2010/main" val="2518983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These are the main steps of the process, from which two main properties (for localization task)</a:t>
            </a:r>
          </a:p>
        </p:txBody>
      </p:sp>
      <p:sp>
        <p:nvSpPr>
          <p:cNvPr id="4" name="Segnaposto numero diapositiva 3"/>
          <p:cNvSpPr>
            <a:spLocks noGrp="1"/>
          </p:cNvSpPr>
          <p:nvPr>
            <p:ph type="sldNum" sz="quarter" idx="5"/>
          </p:nvPr>
        </p:nvSpPr>
        <p:spPr/>
        <p:txBody>
          <a:bodyPr/>
          <a:lstStyle/>
          <a:p>
            <a:fld id="{A8062F2E-6FDF-4A6B-AB76-08EC33B12539}" type="slidenum">
              <a:rPr lang="it-IT" smtClean="0"/>
              <a:t>9</a:t>
            </a:fld>
            <a:endParaRPr lang="it-IT"/>
          </a:p>
        </p:txBody>
      </p:sp>
    </p:spTree>
    <p:extLst>
      <p:ext uri="{BB962C8B-B14F-4D97-AF65-F5344CB8AC3E}">
        <p14:creationId xmlns:p14="http://schemas.microsoft.com/office/powerpoint/2010/main" val="2265432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Property 1: phase locking at low </a:t>
            </a:r>
            <a:r>
              <a:rPr lang="en-US" err="1">
                <a:ea typeface="Calibri"/>
                <a:cs typeface="Calibri"/>
              </a:rPr>
              <a:t>freq</a:t>
            </a:r>
            <a:endParaRPr lang="en-US">
              <a:ea typeface="Calibri"/>
              <a:cs typeface="Calibri"/>
            </a:endParaRPr>
          </a:p>
          <a:p>
            <a:r>
              <a:rPr lang="en-US">
                <a:ea typeface="Calibri"/>
                <a:cs typeface="Calibri"/>
              </a:rPr>
              <a:t>Vector Strength: each spike is a a vector (of angle=phase), take the average vector length</a:t>
            </a:r>
          </a:p>
        </p:txBody>
      </p:sp>
      <p:sp>
        <p:nvSpPr>
          <p:cNvPr id="4" name="Segnaposto numero diapositiva 3"/>
          <p:cNvSpPr>
            <a:spLocks noGrp="1"/>
          </p:cNvSpPr>
          <p:nvPr>
            <p:ph type="sldNum" sz="quarter" idx="5"/>
          </p:nvPr>
        </p:nvSpPr>
        <p:spPr/>
        <p:txBody>
          <a:bodyPr/>
          <a:lstStyle/>
          <a:p>
            <a:fld id="{A8062F2E-6FDF-4A6B-AB76-08EC33B12539}" type="slidenum">
              <a:rPr lang="it-IT" smtClean="0"/>
              <a:t>10</a:t>
            </a:fld>
            <a:endParaRPr lang="it-IT"/>
          </a:p>
        </p:txBody>
      </p:sp>
    </p:spTree>
    <p:extLst>
      <p:ext uri="{BB962C8B-B14F-4D97-AF65-F5344CB8AC3E}">
        <p14:creationId xmlns:p14="http://schemas.microsoft.com/office/powerpoint/2010/main" val="2872936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a:ea typeface="Calibri"/>
                <a:cs typeface="Calibri"/>
              </a:rPr>
              <a:t>Property 2: tonotopic organization</a:t>
            </a:r>
          </a:p>
        </p:txBody>
      </p:sp>
      <p:sp>
        <p:nvSpPr>
          <p:cNvPr id="4" name="Segnaposto numero diapositiva 3"/>
          <p:cNvSpPr>
            <a:spLocks noGrp="1"/>
          </p:cNvSpPr>
          <p:nvPr>
            <p:ph type="sldNum" sz="quarter" idx="5"/>
          </p:nvPr>
        </p:nvSpPr>
        <p:spPr/>
        <p:txBody>
          <a:bodyPr/>
          <a:lstStyle/>
          <a:p>
            <a:fld id="{A8062F2E-6FDF-4A6B-AB76-08EC33B12539}" type="slidenum">
              <a:rPr lang="it-IT" smtClean="0"/>
              <a:t>11</a:t>
            </a:fld>
            <a:endParaRPr lang="it-IT"/>
          </a:p>
        </p:txBody>
      </p:sp>
    </p:spTree>
    <p:extLst>
      <p:ext uri="{BB962C8B-B14F-4D97-AF65-F5344CB8AC3E}">
        <p14:creationId xmlns:p14="http://schemas.microsoft.com/office/powerpoint/2010/main" val="2263886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_A">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p:nvPr>
        </p:nvSpPr>
        <p:spPr>
          <a:xfrm>
            <a:off x="334964" y="808073"/>
            <a:ext cx="2163688" cy="840083"/>
          </a:xfrm>
        </p:spPr>
        <p:txBody>
          <a:bodyPr/>
          <a:lstStyle>
            <a:lvl1pPr>
              <a:defRPr/>
            </a:lvl1pPr>
          </a:lstStyle>
          <a:p>
            <a:endParaRPr lang="it-IT"/>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0DC5027-CE82-4880-9B8A-34AD6C4332F1}" type="datetime1">
              <a:rPr lang="it-IT" smtClean="0"/>
              <a:t>16/12/2024</a:t>
            </a:fld>
            <a:endParaRPr lang="it-IT"/>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060575"/>
            <a:ext cx="2163762" cy="4429125"/>
          </a:xfrm>
        </p:spPr>
        <p:txBody>
          <a:bodyPr>
            <a:normAutofit/>
          </a:bodyPr>
          <a:lstStyle>
            <a:lvl1pPr>
              <a:defRPr sz="1400"/>
            </a:lvl1pPr>
            <a:lvl2pPr>
              <a:defRPr sz="1400"/>
            </a:lvl2pPr>
            <a:lvl3pPr>
              <a:defRPr sz="1400"/>
            </a:lvl3pPr>
            <a:lvl4pPr>
              <a:defRPr sz="1400"/>
            </a:lvl4pPr>
            <a:lvl5pPr>
              <a:defRPr sz="1400"/>
            </a:lvl5pPr>
          </a:lstStyle>
          <a:p>
            <a:pPr lvl="0"/>
            <a:endParaRPr lang="it-IT"/>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hasCustomPrompt="1"/>
          </p:nvPr>
        </p:nvSpPr>
        <p:spPr>
          <a:xfrm>
            <a:off x="3216275" y="2060575"/>
            <a:ext cx="8640763" cy="4429125"/>
          </a:xfrm>
        </p:spPr>
        <p:txBody>
          <a:bodyPr>
            <a:normAutofit/>
          </a:bodyPr>
          <a:lstStyle>
            <a:lvl1pPr marL="342900" indent="-342900">
              <a:buFont typeface="+mj-lt"/>
              <a:buAutoNum type="arabicPeriod"/>
              <a:defRPr sz="1400" b="1"/>
            </a:lvl1pPr>
            <a:lvl2pPr marL="800100" indent="-342900">
              <a:spcBef>
                <a:spcPts val="0"/>
              </a:spcBef>
              <a:spcAft>
                <a:spcPts val="1000"/>
              </a:spcAft>
              <a:buFont typeface="+mj-lt"/>
              <a:buAutoNum type="arabicPeriod"/>
              <a:defRPr sz="1400" b="0"/>
            </a:lvl2pPr>
            <a:lvl3pPr marL="1257300" indent="-342900">
              <a:buFont typeface="+mj-lt"/>
              <a:buAutoNum type="arabicPeriod"/>
              <a:defRPr sz="1400"/>
            </a:lvl3pPr>
            <a:lvl4pPr marL="1714500" indent="-342900">
              <a:buFont typeface="+mj-lt"/>
              <a:buAutoNum type="arabicPeriod"/>
              <a:defRPr sz="1400"/>
            </a:lvl4pPr>
            <a:lvl5pPr marL="2171700" indent="-342900">
              <a:buFont typeface="+mj-lt"/>
              <a:buAutoNum type="arabicPeriod"/>
              <a:defRPr sz="1400"/>
            </a:lvl5pPr>
          </a:lstStyle>
          <a:p>
            <a:pPr lvl="0"/>
            <a:r>
              <a:rPr lang="it-IT"/>
              <a:t>Titolo sezione</a:t>
            </a:r>
          </a:p>
          <a:p>
            <a:pPr lvl="1"/>
            <a:r>
              <a:rPr lang="it-IT"/>
              <a:t>Titolo sezione</a:t>
            </a:r>
          </a:p>
          <a:p>
            <a:pPr lvl="0"/>
            <a:r>
              <a:rPr lang="it-IT"/>
              <a:t>Titolo sezione</a:t>
            </a:r>
          </a:p>
          <a:p>
            <a:pPr lvl="1"/>
            <a:r>
              <a:rPr lang="it-IT"/>
              <a:t>Titolo sezione</a:t>
            </a:r>
          </a:p>
          <a:p>
            <a:pPr lvl="0"/>
            <a:r>
              <a:rPr lang="it-IT"/>
              <a:t>Titolo sezione</a:t>
            </a:r>
          </a:p>
          <a:p>
            <a:pPr lvl="1"/>
            <a:r>
              <a:rPr lang="it-IT"/>
              <a:t>Titolo sezione</a:t>
            </a:r>
          </a:p>
          <a:p>
            <a:pPr lvl="0"/>
            <a:r>
              <a:rPr lang="it-IT"/>
              <a:t>Titolo sezione</a:t>
            </a:r>
          </a:p>
          <a:p>
            <a:pPr lvl="1"/>
            <a:r>
              <a:rPr lang="it-IT"/>
              <a:t>Titolo sezione</a:t>
            </a:r>
          </a:p>
          <a:p>
            <a:pPr lvl="0"/>
            <a:endParaRPr lang="it-IT"/>
          </a:p>
        </p:txBody>
      </p:sp>
    </p:spTree>
    <p:extLst>
      <p:ext uri="{BB962C8B-B14F-4D97-AF65-F5344CB8AC3E}">
        <p14:creationId xmlns:p14="http://schemas.microsoft.com/office/powerpoint/2010/main" val="372047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gina base_ testo 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DBFBB751-17FB-4E3D-99B3-94EEF4FDBDEA}" type="datetime1">
              <a:rPr lang="it-IT" smtClean="0"/>
              <a:t>16/12/2024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216275" y="2060575"/>
            <a:ext cx="8640762" cy="4429125"/>
          </a:xfrm>
        </p:spPr>
        <p:txBody>
          <a:bodyPr/>
          <a:lstStyle>
            <a:lvl1pPr>
              <a:defRPr sz="2400"/>
            </a:lvl1pPr>
          </a:lstStyle>
          <a:p>
            <a:pPr lvl="0"/>
            <a:endParaRPr lang="it-IT"/>
          </a:p>
        </p:txBody>
      </p:sp>
      <p:sp>
        <p:nvSpPr>
          <p:cNvPr id="8" name="Segnaposto testo 6">
            <a:extLst>
              <a:ext uri="{FF2B5EF4-FFF2-40B4-BE49-F238E27FC236}">
                <a16:creationId xmlns:a16="http://schemas.microsoft.com/office/drawing/2014/main" id="{E3A4E093-361F-4C37-B47B-B067A8415F3A}"/>
              </a:ext>
            </a:extLst>
          </p:cNvPr>
          <p:cNvSpPr>
            <a:spLocks noGrp="1"/>
          </p:cNvSpPr>
          <p:nvPr>
            <p:ph type="body" sz="quarter" idx="14" hasCustomPrompt="1"/>
          </p:nvPr>
        </p:nvSpPr>
        <p:spPr>
          <a:xfrm>
            <a:off x="334964" y="2060575"/>
            <a:ext cx="2601668" cy="4429125"/>
          </a:xfrm>
        </p:spPr>
        <p:txBody>
          <a:bodyPr/>
          <a:lstStyle>
            <a:lvl1pPr marL="342900" indent="-342900">
              <a:buAutoNum type="arabicPeriod"/>
              <a:defRPr sz="2400" b="1"/>
            </a:lvl1pPr>
          </a:lstStyle>
          <a:p>
            <a:pPr lvl="0"/>
            <a:r>
              <a:rPr lang="it-IT"/>
              <a:t>Lorem ipsum</a:t>
            </a:r>
          </a:p>
          <a:p>
            <a:pPr lvl="0"/>
            <a:r>
              <a:rPr lang="it-IT"/>
              <a:t>Lorem ipsum</a:t>
            </a:r>
          </a:p>
          <a:p>
            <a:pPr lvl="0"/>
            <a:r>
              <a:rPr lang="it-IT"/>
              <a:t>Lorem ipsum</a:t>
            </a:r>
          </a:p>
        </p:txBody>
      </p:sp>
    </p:spTree>
    <p:extLst>
      <p:ext uri="{BB962C8B-B14F-4D97-AF65-F5344CB8AC3E}">
        <p14:creationId xmlns:p14="http://schemas.microsoft.com/office/powerpoint/2010/main" val="470807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gina base_Ogget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lvl1pPr>
              <a:defRPr sz="4400"/>
            </a:lvl1pPr>
          </a:lstStyle>
          <a:p>
            <a:endParaRPr lang="it-IT"/>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p:nvPr>
        </p:nvSpPr>
        <p:spPr>
          <a:xfrm>
            <a:off x="334963" y="2060576"/>
            <a:ext cx="11522075" cy="4146550"/>
          </a:xfrm>
          <a:noFill/>
        </p:spPr>
        <p:txBody>
          <a:bodyPr/>
          <a:lstStyle>
            <a:lvl1pPr>
              <a:defRPr sz="2400"/>
            </a:lvl1pPr>
          </a:lstStyle>
          <a:p>
            <a:pPr lvl="0"/>
            <a:endParaRPr lang="it-IT"/>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12B592A8-EE92-47F4-8215-7F0415480E46}" type="datetime1">
              <a:rPr lang="it-IT" smtClean="0"/>
              <a:t>16/12/2024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7" name="Segnaposto testo 11">
            <a:extLst>
              <a:ext uri="{FF2B5EF4-FFF2-40B4-BE49-F238E27FC236}">
                <a16:creationId xmlns:a16="http://schemas.microsoft.com/office/drawing/2014/main" id="{6924BD38-C241-45AE-9D16-9EE806C4074E}"/>
              </a:ext>
            </a:extLst>
          </p:cNvPr>
          <p:cNvSpPr>
            <a:spLocks noGrp="1"/>
          </p:cNvSpPr>
          <p:nvPr>
            <p:ph type="body" sz="quarter" idx="16"/>
          </p:nvPr>
        </p:nvSpPr>
        <p:spPr>
          <a:xfrm>
            <a:off x="334962" y="6207125"/>
            <a:ext cx="11522076" cy="282575"/>
          </a:xfrm>
        </p:spPr>
        <p:txBody>
          <a:bodyPr anchor="b">
            <a:normAutofit/>
          </a:bodyPr>
          <a:lstStyle>
            <a:lvl1pPr>
              <a:defRPr sz="900"/>
            </a:lvl1pPr>
          </a:lstStyle>
          <a:p>
            <a:pPr lvl="0"/>
            <a:endParaRPr lang="it-IT"/>
          </a:p>
        </p:txBody>
      </p:sp>
    </p:spTree>
    <p:extLst>
      <p:ext uri="{BB962C8B-B14F-4D97-AF65-F5344CB8AC3E}">
        <p14:creationId xmlns:p14="http://schemas.microsoft.com/office/powerpoint/2010/main" val="4047021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agina colonna _ tes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285591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4" y="808073"/>
            <a:ext cx="2163688" cy="1776101"/>
          </a:xfrm>
        </p:spPr>
        <p:txBody>
          <a:bodyPr/>
          <a:lstStyle>
            <a:lvl1pPr>
              <a:defRPr sz="4400"/>
            </a:lvl1pPr>
          </a:lstStyle>
          <a:p>
            <a:r>
              <a:rPr lang="it-IT"/>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p:txBody>
          <a:bodyPr/>
          <a:lstStyle/>
          <a:p>
            <a:fld id="{A5CE61A3-A94B-4762-B527-F3CE253E9034}" type="datetime1">
              <a:rPr lang="it-IT" smtClean="0"/>
              <a:t>16/12/2024</a:t>
            </a:fld>
            <a:endParaRPr lang="it-IT"/>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3" y="2729948"/>
            <a:ext cx="2163762" cy="3759752"/>
          </a:xfrm>
        </p:spPr>
        <p:txBody>
          <a:bodyPr>
            <a:normAutofit/>
          </a:bodyPr>
          <a:lstStyle>
            <a:lvl1pPr>
              <a:defRPr sz="2400"/>
            </a:lvl1pPr>
            <a:lvl2pPr>
              <a:defRPr sz="1400"/>
            </a:lvl2pPr>
            <a:lvl3pPr>
              <a:defRPr sz="1400"/>
            </a:lvl3pPr>
            <a:lvl4pPr>
              <a:defRPr sz="1400"/>
            </a:lvl4pPr>
            <a:lvl5pPr>
              <a:defRPr sz="1400"/>
            </a:lvl5pPr>
          </a:lstStyle>
          <a:p>
            <a:pPr lvl="0"/>
            <a:endParaRPr lang="it-IT"/>
          </a:p>
        </p:txBody>
      </p:sp>
      <p:sp>
        <p:nvSpPr>
          <p:cNvPr id="10" name="Segnaposto testo 9">
            <a:extLst>
              <a:ext uri="{FF2B5EF4-FFF2-40B4-BE49-F238E27FC236}">
                <a16:creationId xmlns:a16="http://schemas.microsoft.com/office/drawing/2014/main" id="{1C0D3E2E-2AFC-47C5-ADBC-3E40FCEC1C5C}"/>
              </a:ext>
            </a:extLst>
          </p:cNvPr>
          <p:cNvSpPr>
            <a:spLocks noGrp="1"/>
          </p:cNvSpPr>
          <p:nvPr>
            <p:ph type="body" sz="quarter" idx="14"/>
          </p:nvPr>
        </p:nvSpPr>
        <p:spPr>
          <a:xfrm>
            <a:off x="3216275" y="2060575"/>
            <a:ext cx="8640763" cy="4429125"/>
          </a:xfrm>
        </p:spPr>
        <p:txBody>
          <a:bodyPr>
            <a:normAutofit/>
          </a:bodyPr>
          <a:lstStyle>
            <a:lvl1pPr>
              <a:defRPr sz="2000"/>
            </a:lvl1pPr>
            <a:lvl2pPr>
              <a:defRPr sz="1400"/>
            </a:lvl2pPr>
            <a:lvl3pPr>
              <a:defRPr sz="1400"/>
            </a:lvl3pPr>
            <a:lvl4pPr>
              <a:defRPr sz="1400"/>
            </a:lvl4pPr>
            <a:lvl5pPr>
              <a:defRPr sz="1400"/>
            </a:lvl5pPr>
          </a:lstStyle>
          <a:p>
            <a:pPr lvl="0"/>
            <a:endParaRPr lang="it-IT"/>
          </a:p>
        </p:txBody>
      </p:sp>
    </p:spTree>
    <p:extLst>
      <p:ext uri="{BB962C8B-B14F-4D97-AF65-F5344CB8AC3E}">
        <p14:creationId xmlns:p14="http://schemas.microsoft.com/office/powerpoint/2010/main" val="2801598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gina colonna _ oggetto">
    <p:bg>
      <p:bgPr>
        <a:solidFill>
          <a:srgbClr val="F3F3F3"/>
        </a:solidFill>
        <a:effectLst/>
      </p:bgPr>
    </p:bg>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0933319C-8AC5-4764-9981-AEA331D30C57}"/>
              </a:ext>
            </a:extLst>
          </p:cNvPr>
          <p:cNvSpPr/>
          <p:nvPr userDrawn="1"/>
        </p:nvSpPr>
        <p:spPr>
          <a:xfrm>
            <a:off x="0" y="0"/>
            <a:ext cx="32162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6847A823-6861-4ED7-916A-EB4BF5CE6D62}"/>
              </a:ext>
            </a:extLst>
          </p:cNvPr>
          <p:cNvSpPr>
            <a:spLocks noGrp="1"/>
          </p:cNvSpPr>
          <p:nvPr>
            <p:ph type="title" hasCustomPrompt="1"/>
          </p:nvPr>
        </p:nvSpPr>
        <p:spPr>
          <a:xfrm>
            <a:off x="334963" y="808073"/>
            <a:ext cx="2793247" cy="1935127"/>
          </a:xfrm>
        </p:spPr>
        <p:txBody>
          <a:bodyPr/>
          <a:lstStyle>
            <a:lvl1pPr>
              <a:defRPr sz="4400"/>
            </a:lvl1pPr>
          </a:lstStyle>
          <a:p>
            <a:r>
              <a:rPr lang="it-IT"/>
              <a:t>Inserire titolo</a:t>
            </a:r>
          </a:p>
        </p:txBody>
      </p:sp>
      <p:sp>
        <p:nvSpPr>
          <p:cNvPr id="3" name="Segnaposto data 2">
            <a:extLst>
              <a:ext uri="{FF2B5EF4-FFF2-40B4-BE49-F238E27FC236}">
                <a16:creationId xmlns:a16="http://schemas.microsoft.com/office/drawing/2014/main" id="{C86D3BA3-83F0-4C02-8636-ACA6EA9DFFCA}"/>
              </a:ext>
            </a:extLst>
          </p:cNvPr>
          <p:cNvSpPr>
            <a:spLocks noGrp="1"/>
          </p:cNvSpPr>
          <p:nvPr>
            <p:ph type="dt" sz="half" idx="10"/>
          </p:nvPr>
        </p:nvSpPr>
        <p:spPr>
          <a:xfrm>
            <a:off x="334963" y="39688"/>
            <a:ext cx="2793245" cy="365125"/>
          </a:xfrm>
        </p:spPr>
        <p:txBody>
          <a:bodyPr/>
          <a:lstStyle/>
          <a:p>
            <a:fld id="{DFCDE462-6569-4A5D-A712-C9C868F3E924}" type="datetime1">
              <a:rPr lang="it-IT" smtClean="0"/>
              <a:t>16/12/2024</a:t>
            </a:fld>
            <a:endParaRPr lang="it-IT"/>
          </a:p>
        </p:txBody>
      </p:sp>
      <p:sp>
        <p:nvSpPr>
          <p:cNvPr id="4" name="Segnaposto piè di pagina 3">
            <a:extLst>
              <a:ext uri="{FF2B5EF4-FFF2-40B4-BE49-F238E27FC236}">
                <a16:creationId xmlns:a16="http://schemas.microsoft.com/office/drawing/2014/main" id="{7CB1FEA7-7590-4AD0-A0B1-4809206902FD}"/>
              </a:ext>
            </a:extLst>
          </p:cNvPr>
          <p:cNvSpPr>
            <a:spLocks noGrp="1"/>
          </p:cNvSpPr>
          <p:nvPr>
            <p:ph type="ftr" sz="quarter" idx="11"/>
          </p:nvPr>
        </p:nvSpPr>
        <p:spPr>
          <a:xfrm>
            <a:off x="3521867" y="0"/>
            <a:ext cx="4114800" cy="365125"/>
          </a:xfrm>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95199BD-4F67-4AA1-A795-95C0BF541294}"/>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8" name="Segnaposto testo 7">
            <a:extLst>
              <a:ext uri="{FF2B5EF4-FFF2-40B4-BE49-F238E27FC236}">
                <a16:creationId xmlns:a16="http://schemas.microsoft.com/office/drawing/2014/main" id="{67325048-9832-400A-BAC7-02B5977E3E3F}"/>
              </a:ext>
            </a:extLst>
          </p:cNvPr>
          <p:cNvSpPr>
            <a:spLocks noGrp="1"/>
          </p:cNvSpPr>
          <p:nvPr>
            <p:ph type="body" sz="quarter" idx="13"/>
          </p:nvPr>
        </p:nvSpPr>
        <p:spPr>
          <a:xfrm>
            <a:off x="334962" y="2829339"/>
            <a:ext cx="2793247" cy="3660361"/>
          </a:xfrm>
        </p:spPr>
        <p:txBody>
          <a:bodyPr>
            <a:normAutofit/>
          </a:bodyPr>
          <a:lstStyle>
            <a:lvl1pPr>
              <a:defRPr sz="2400"/>
            </a:lvl1pPr>
            <a:lvl2pPr>
              <a:defRPr sz="1400"/>
            </a:lvl2pPr>
            <a:lvl3pPr>
              <a:defRPr sz="1400"/>
            </a:lvl3pPr>
            <a:lvl4pPr>
              <a:defRPr sz="1400"/>
            </a:lvl4pPr>
            <a:lvl5pPr>
              <a:defRPr sz="1400"/>
            </a:lvl5pPr>
          </a:lstStyle>
          <a:p>
            <a:pPr lvl="0"/>
            <a:endParaRPr lang="it-IT"/>
          </a:p>
        </p:txBody>
      </p:sp>
      <p:sp>
        <p:nvSpPr>
          <p:cNvPr id="9" name="Segnaposto contenuto 8">
            <a:extLst>
              <a:ext uri="{FF2B5EF4-FFF2-40B4-BE49-F238E27FC236}">
                <a16:creationId xmlns:a16="http://schemas.microsoft.com/office/drawing/2014/main" id="{9B8341C8-2CFC-44BF-90C6-72E69DB88898}"/>
              </a:ext>
            </a:extLst>
          </p:cNvPr>
          <p:cNvSpPr>
            <a:spLocks noGrp="1"/>
          </p:cNvSpPr>
          <p:nvPr>
            <p:ph sz="quarter" idx="15"/>
          </p:nvPr>
        </p:nvSpPr>
        <p:spPr>
          <a:xfrm>
            <a:off x="3521867" y="2085975"/>
            <a:ext cx="8335169" cy="3997325"/>
          </a:xfrm>
          <a:noFill/>
        </p:spPr>
        <p:txBody>
          <a:bodyPr>
            <a:normAutofit/>
          </a:bodyPr>
          <a:lstStyle>
            <a:lvl1pPr>
              <a:defRPr sz="2400"/>
            </a:lvl1pPr>
            <a:lvl2pPr>
              <a:defRPr sz="1400"/>
            </a:lvl2pPr>
            <a:lvl3pPr>
              <a:defRPr sz="1400"/>
            </a:lvl3pPr>
            <a:lvl4pPr>
              <a:defRPr sz="1400"/>
            </a:lvl4pPr>
            <a:lvl5pPr>
              <a:defRPr sz="1400"/>
            </a:lvl5pPr>
          </a:lstStyle>
          <a:p>
            <a:pPr lvl="0"/>
            <a:endParaRPr lang="it-IT"/>
          </a:p>
        </p:txBody>
      </p:sp>
      <p:sp>
        <p:nvSpPr>
          <p:cNvPr id="12" name="Segnaposto testo 11">
            <a:extLst>
              <a:ext uri="{FF2B5EF4-FFF2-40B4-BE49-F238E27FC236}">
                <a16:creationId xmlns:a16="http://schemas.microsoft.com/office/drawing/2014/main" id="{1B32F2C4-840A-465D-B8D3-9DE2BF3FC6AF}"/>
              </a:ext>
            </a:extLst>
          </p:cNvPr>
          <p:cNvSpPr>
            <a:spLocks noGrp="1"/>
          </p:cNvSpPr>
          <p:nvPr>
            <p:ph type="body" sz="quarter" idx="16"/>
          </p:nvPr>
        </p:nvSpPr>
        <p:spPr>
          <a:xfrm>
            <a:off x="3521867" y="6207125"/>
            <a:ext cx="5232400" cy="282575"/>
          </a:xfrm>
        </p:spPr>
        <p:txBody>
          <a:bodyPr anchor="b">
            <a:normAutofit/>
          </a:bodyPr>
          <a:lstStyle>
            <a:lvl1pPr>
              <a:defRPr sz="900"/>
            </a:lvl1pPr>
          </a:lstStyle>
          <a:p>
            <a:pPr lvl="0"/>
            <a:endParaRPr lang="it-IT"/>
          </a:p>
        </p:txBody>
      </p:sp>
    </p:spTree>
    <p:extLst>
      <p:ext uri="{BB962C8B-B14F-4D97-AF65-F5344CB8AC3E}">
        <p14:creationId xmlns:p14="http://schemas.microsoft.com/office/powerpoint/2010/main" val="1883577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gina sfondo colore _ oggetto">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11522075" cy="840083"/>
          </a:xfrm>
          <a:prstGeom prst="rect">
            <a:avLst/>
          </a:prstGeom>
        </p:spPr>
        <p:txBody>
          <a:bodyPr/>
          <a:lstStyle>
            <a:lvl1pPr>
              <a:defRPr sz="4400"/>
            </a:lvl1pPr>
          </a:lstStyle>
          <a:p>
            <a:endParaRPr lang="it-IT"/>
          </a:p>
        </p:txBody>
      </p:sp>
      <p:sp>
        <p:nvSpPr>
          <p:cNvPr id="3" name="Segnaposto contenuto 2">
            <a:extLst>
              <a:ext uri="{FF2B5EF4-FFF2-40B4-BE49-F238E27FC236}">
                <a16:creationId xmlns:a16="http://schemas.microsoft.com/office/drawing/2014/main" id="{035458E8-0508-42CF-A7E2-ABE84A714D6B}"/>
              </a:ext>
            </a:extLst>
          </p:cNvPr>
          <p:cNvSpPr>
            <a:spLocks noGrp="1"/>
          </p:cNvSpPr>
          <p:nvPr>
            <p:ph idx="1" hasCustomPrompt="1"/>
          </p:nvPr>
        </p:nvSpPr>
        <p:spPr>
          <a:xfrm>
            <a:off x="334963" y="2060576"/>
            <a:ext cx="11522075" cy="4146550"/>
          </a:xfrm>
          <a:noFill/>
        </p:spPr>
        <p:txBody>
          <a:bodyPr/>
          <a:lstStyle>
            <a:lvl1pPr>
              <a:defRPr sz="2400"/>
            </a:lvl1pPr>
          </a:lstStyle>
          <a:p>
            <a:pPr lvl="0"/>
            <a:r>
              <a:rPr lang="it-IT"/>
              <a:t>Inserire testo / oggetto</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5D315893-6AA5-427A-82FE-0C4D8F5A4C4E}" type="datetime1">
              <a:rPr lang="it-IT" smtClean="0"/>
              <a:t>16/12/2024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7" name="Segnaposto testo 11">
            <a:extLst>
              <a:ext uri="{FF2B5EF4-FFF2-40B4-BE49-F238E27FC236}">
                <a16:creationId xmlns:a16="http://schemas.microsoft.com/office/drawing/2014/main" id="{8E2D0317-6708-4FD8-83CC-23BC5CFD3BE1}"/>
              </a:ext>
            </a:extLst>
          </p:cNvPr>
          <p:cNvSpPr>
            <a:spLocks noGrp="1"/>
          </p:cNvSpPr>
          <p:nvPr>
            <p:ph type="body" sz="quarter" idx="16"/>
          </p:nvPr>
        </p:nvSpPr>
        <p:spPr>
          <a:xfrm>
            <a:off x="334962" y="6207125"/>
            <a:ext cx="5232400" cy="282575"/>
          </a:xfrm>
        </p:spPr>
        <p:txBody>
          <a:bodyPr anchor="b">
            <a:normAutofit/>
          </a:bodyPr>
          <a:lstStyle>
            <a:lvl1pPr>
              <a:defRPr sz="900"/>
            </a:lvl1pPr>
          </a:lstStyle>
          <a:p>
            <a:pPr lvl="0"/>
            <a:endParaRPr lang="it-IT"/>
          </a:p>
        </p:txBody>
      </p:sp>
    </p:spTree>
    <p:extLst>
      <p:ext uri="{BB962C8B-B14F-4D97-AF65-F5344CB8AC3E}">
        <p14:creationId xmlns:p14="http://schemas.microsoft.com/office/powerpoint/2010/main" val="163666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gina immagine _ A">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5720316" y="0"/>
            <a:ext cx="6471684" cy="6489700"/>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5034479" cy="1469440"/>
          </a:xfrm>
          <a:prstGeom prst="rect">
            <a:avLst/>
          </a:prstGeom>
        </p:spPr>
        <p:txBody>
          <a:bodyPr/>
          <a:lstStyle>
            <a:lvl1pPr>
              <a:defRPr sz="4000"/>
            </a:lvl1pPr>
          </a:lstStyle>
          <a:p>
            <a:r>
              <a:rPr lang="it-IT"/>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DA1F3586-265D-4418-A445-ADB7A234A0AE}" type="datetime1">
              <a:rPr lang="it-IT" smtClean="0"/>
              <a:t>16/12/2024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399323"/>
            <a:ext cx="5106987" cy="4090377"/>
          </a:xfrm>
        </p:spPr>
        <p:txBody>
          <a:bodyPr/>
          <a:lstStyle>
            <a:lvl1pPr>
              <a:defRPr sz="2800"/>
            </a:lvl1pPr>
          </a:lstStyle>
          <a:p>
            <a:pPr lvl="0"/>
            <a:endParaRPr lang="it-IT"/>
          </a:p>
        </p:txBody>
      </p:sp>
    </p:spTree>
    <p:extLst>
      <p:ext uri="{BB962C8B-B14F-4D97-AF65-F5344CB8AC3E}">
        <p14:creationId xmlns:p14="http://schemas.microsoft.com/office/powerpoint/2010/main" val="14022925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agina immagine _ B">
    <p:spTree>
      <p:nvGrpSpPr>
        <p:cNvPr id="1" name=""/>
        <p:cNvGrpSpPr/>
        <p:nvPr/>
      </p:nvGrpSpPr>
      <p:grpSpPr>
        <a:xfrm>
          <a:off x="0" y="0"/>
          <a:ext cx="0" cy="0"/>
          <a:chOff x="0" y="0"/>
          <a:chExt cx="0" cy="0"/>
        </a:xfrm>
      </p:grpSpPr>
      <p:sp>
        <p:nvSpPr>
          <p:cNvPr id="9" name="Rettangolo 8">
            <a:extLst>
              <a:ext uri="{FF2B5EF4-FFF2-40B4-BE49-F238E27FC236}">
                <a16:creationId xmlns:a16="http://schemas.microsoft.com/office/drawing/2014/main" id="{BF578AB8-DC96-4BF4-9F97-D7DA508CF3E9}"/>
              </a:ext>
            </a:extLst>
          </p:cNvPr>
          <p:cNvSpPr/>
          <p:nvPr userDrawn="1"/>
        </p:nvSpPr>
        <p:spPr>
          <a:xfrm>
            <a:off x="0" y="0"/>
            <a:ext cx="2855913" cy="6858000"/>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Segnaposto immagine 7">
            <a:extLst>
              <a:ext uri="{FF2B5EF4-FFF2-40B4-BE49-F238E27FC236}">
                <a16:creationId xmlns:a16="http://schemas.microsoft.com/office/drawing/2014/main" id="{858C886A-46B2-4CBC-A989-B9F302647C17}"/>
              </a:ext>
            </a:extLst>
          </p:cNvPr>
          <p:cNvSpPr>
            <a:spLocks noGrp="1"/>
          </p:cNvSpPr>
          <p:nvPr>
            <p:ph type="pic" sz="quarter" idx="13"/>
          </p:nvPr>
        </p:nvSpPr>
        <p:spPr>
          <a:xfrm>
            <a:off x="334962" y="812652"/>
            <a:ext cx="5423999" cy="5677048"/>
          </a:xfrm>
          <a:noFill/>
        </p:spPr>
        <p:txBody>
          <a:bodyPr/>
          <a:lstStyle/>
          <a:p>
            <a:endParaRPr lang="it-IT"/>
          </a:p>
        </p:txBody>
      </p:sp>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6096000" y="812652"/>
            <a:ext cx="5761038" cy="840083"/>
          </a:xfrm>
          <a:prstGeom prst="rect">
            <a:avLst/>
          </a:prstGeom>
        </p:spPr>
        <p:txBody>
          <a:bodyPr/>
          <a:lstStyle/>
          <a:p>
            <a:r>
              <a:rPr lang="it-IT"/>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0" name="Segnaposto testo 9">
            <a:extLst>
              <a:ext uri="{FF2B5EF4-FFF2-40B4-BE49-F238E27FC236}">
                <a16:creationId xmlns:a16="http://schemas.microsoft.com/office/drawing/2014/main" id="{4BEA68D2-13D7-4E83-8B67-3B7D4B3EBFD8}"/>
              </a:ext>
            </a:extLst>
          </p:cNvPr>
          <p:cNvSpPr>
            <a:spLocks noGrp="1"/>
          </p:cNvSpPr>
          <p:nvPr>
            <p:ph type="body" sz="quarter" idx="14"/>
          </p:nvPr>
        </p:nvSpPr>
        <p:spPr>
          <a:xfrm>
            <a:off x="6096000" y="2060575"/>
            <a:ext cx="5761038" cy="4429125"/>
          </a:xfrm>
        </p:spPr>
        <p:txBody>
          <a:bodyPr>
            <a:normAutofit/>
          </a:bodyPr>
          <a:lstStyle>
            <a:lvl1pPr>
              <a:defRPr sz="1600"/>
            </a:lvl1pPr>
            <a:lvl2pPr>
              <a:defRPr sz="1600"/>
            </a:lvl2pPr>
            <a:lvl3pPr>
              <a:defRPr sz="1600"/>
            </a:lvl3pPr>
            <a:lvl4pPr>
              <a:defRPr sz="1600"/>
            </a:lvl4pPr>
            <a:lvl5pPr>
              <a:defRPr sz="16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518515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agina didascalia _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696458" cy="840083"/>
          </a:xfrm>
          <a:prstGeom prst="rect">
            <a:avLst/>
          </a:prstGeom>
        </p:spPr>
        <p:txBody>
          <a:bodyPr/>
          <a:lstStyle/>
          <a:p>
            <a:r>
              <a:rPr lang="it-IT"/>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8BC0C7B8-06B6-4DF2-A347-BB549D187013}" type="datetime1">
              <a:rPr lang="it-IT" smtClean="0"/>
              <a:t>16/12/2024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3" y="2060575"/>
            <a:ext cx="6696458" cy="44291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a:p>
        </p:txBody>
      </p:sp>
      <p:sp>
        <p:nvSpPr>
          <p:cNvPr id="13" name="Segnaposto contenuto 10">
            <a:extLst>
              <a:ext uri="{FF2B5EF4-FFF2-40B4-BE49-F238E27FC236}">
                <a16:creationId xmlns:a16="http://schemas.microsoft.com/office/drawing/2014/main" id="{981C075B-AD13-4CF1-8E6F-EFDE96C167BD}"/>
              </a:ext>
            </a:extLst>
          </p:cNvPr>
          <p:cNvSpPr>
            <a:spLocks noGrp="1"/>
          </p:cNvSpPr>
          <p:nvPr>
            <p:ph sz="quarter" idx="17"/>
          </p:nvPr>
        </p:nvSpPr>
        <p:spPr>
          <a:xfrm>
            <a:off x="7331075" y="800100"/>
            <a:ext cx="4525963" cy="5407025"/>
          </a:xfrm>
          <a:noFill/>
        </p:spPr>
        <p:txBody>
          <a:bodyPr/>
          <a:lstStyle/>
          <a:p>
            <a:pPr lvl="0"/>
            <a:endParaRPr lang="it-IT"/>
          </a:p>
        </p:txBody>
      </p:sp>
    </p:spTree>
    <p:extLst>
      <p:ext uri="{BB962C8B-B14F-4D97-AF65-F5344CB8AC3E}">
        <p14:creationId xmlns:p14="http://schemas.microsoft.com/office/powerpoint/2010/main" val="2153932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agina didascalia _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p:nvPr>
        </p:nvSpPr>
        <p:spPr>
          <a:xfrm>
            <a:off x="334963" y="812652"/>
            <a:ext cx="6696458" cy="840083"/>
          </a:xfrm>
          <a:prstGeom prst="rect">
            <a:avLst/>
          </a:prstGeom>
        </p:spPr>
        <p:txBody>
          <a:bodyPr/>
          <a:lstStyle/>
          <a:p>
            <a:r>
              <a:rPr lang="it-IT"/>
              <a:t>Fare clic per modificare lo stile del titolo dello schema</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2357B402-5730-4C4A-8671-C9ED001201F7}" type="datetime1">
              <a:rPr lang="it-IT" smtClean="0"/>
              <a:t>16/12/2024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12" name="Segnaposto testo 11">
            <a:extLst>
              <a:ext uri="{FF2B5EF4-FFF2-40B4-BE49-F238E27FC236}">
                <a16:creationId xmlns:a16="http://schemas.microsoft.com/office/drawing/2014/main" id="{13E84B02-C61F-4F06-B7D2-53B386310863}"/>
              </a:ext>
            </a:extLst>
          </p:cNvPr>
          <p:cNvSpPr>
            <a:spLocks noGrp="1"/>
          </p:cNvSpPr>
          <p:nvPr>
            <p:ph type="body" sz="quarter" idx="14"/>
          </p:nvPr>
        </p:nvSpPr>
        <p:spPr>
          <a:xfrm>
            <a:off x="334962" y="2060575"/>
            <a:ext cx="6696457" cy="442912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9" name="Segnaposto testo 11">
            <a:extLst>
              <a:ext uri="{FF2B5EF4-FFF2-40B4-BE49-F238E27FC236}">
                <a16:creationId xmlns:a16="http://schemas.microsoft.com/office/drawing/2014/main" id="{44C15745-FE91-4F85-912A-DE21BA99A8BB}"/>
              </a:ext>
            </a:extLst>
          </p:cNvPr>
          <p:cNvSpPr>
            <a:spLocks noGrp="1"/>
          </p:cNvSpPr>
          <p:nvPr>
            <p:ph type="body" sz="quarter" idx="16"/>
          </p:nvPr>
        </p:nvSpPr>
        <p:spPr>
          <a:xfrm>
            <a:off x="7331074" y="6207125"/>
            <a:ext cx="4525963" cy="282575"/>
          </a:xfrm>
        </p:spPr>
        <p:txBody>
          <a:bodyPr anchor="b">
            <a:normAutofit/>
          </a:bodyPr>
          <a:lstStyle>
            <a:lvl1pPr>
              <a:defRPr sz="900"/>
            </a:lvl1pPr>
          </a:lstStyle>
          <a:p>
            <a:pPr lvl="0"/>
            <a:endParaRPr lang="it-IT"/>
          </a:p>
        </p:txBody>
      </p:sp>
      <p:sp>
        <p:nvSpPr>
          <p:cNvPr id="14" name="Segnaposto testo 11">
            <a:extLst>
              <a:ext uri="{FF2B5EF4-FFF2-40B4-BE49-F238E27FC236}">
                <a16:creationId xmlns:a16="http://schemas.microsoft.com/office/drawing/2014/main" id="{347D0FBD-1472-468C-84DA-540ADCCDF147}"/>
              </a:ext>
            </a:extLst>
          </p:cNvPr>
          <p:cNvSpPr>
            <a:spLocks noGrp="1"/>
          </p:cNvSpPr>
          <p:nvPr>
            <p:ph type="body" sz="quarter" idx="18"/>
          </p:nvPr>
        </p:nvSpPr>
        <p:spPr>
          <a:xfrm>
            <a:off x="7331074" y="3138105"/>
            <a:ext cx="4525963" cy="282575"/>
          </a:xfrm>
        </p:spPr>
        <p:txBody>
          <a:bodyPr anchor="b">
            <a:normAutofit/>
          </a:bodyPr>
          <a:lstStyle>
            <a:lvl1pPr>
              <a:defRPr sz="900"/>
            </a:lvl1pPr>
          </a:lstStyle>
          <a:p>
            <a:pPr lvl="0"/>
            <a:endParaRPr lang="it-IT"/>
          </a:p>
        </p:txBody>
      </p:sp>
      <p:sp>
        <p:nvSpPr>
          <p:cNvPr id="18" name="Segnaposto contenuto 10">
            <a:extLst>
              <a:ext uri="{FF2B5EF4-FFF2-40B4-BE49-F238E27FC236}">
                <a16:creationId xmlns:a16="http://schemas.microsoft.com/office/drawing/2014/main" id="{AE654BE7-A245-475E-B2C5-2D5C0EA5B87D}"/>
              </a:ext>
            </a:extLst>
          </p:cNvPr>
          <p:cNvSpPr>
            <a:spLocks noGrp="1"/>
          </p:cNvSpPr>
          <p:nvPr>
            <p:ph sz="quarter" idx="19"/>
          </p:nvPr>
        </p:nvSpPr>
        <p:spPr>
          <a:xfrm>
            <a:off x="7331075" y="3867807"/>
            <a:ext cx="4525963" cy="2339318"/>
          </a:xfrm>
          <a:noFill/>
        </p:spPr>
        <p:txBody>
          <a:bodyPr/>
          <a:lstStyle/>
          <a:p>
            <a:pPr lvl="0"/>
            <a:endParaRPr lang="it-IT"/>
          </a:p>
        </p:txBody>
      </p:sp>
      <p:sp>
        <p:nvSpPr>
          <p:cNvPr id="19" name="Segnaposto contenuto 10">
            <a:extLst>
              <a:ext uri="{FF2B5EF4-FFF2-40B4-BE49-F238E27FC236}">
                <a16:creationId xmlns:a16="http://schemas.microsoft.com/office/drawing/2014/main" id="{C7FD40C7-9A42-4239-BA55-CFB8D43C528F}"/>
              </a:ext>
            </a:extLst>
          </p:cNvPr>
          <p:cNvSpPr>
            <a:spLocks noGrp="1"/>
          </p:cNvSpPr>
          <p:nvPr>
            <p:ph sz="quarter" idx="20"/>
          </p:nvPr>
        </p:nvSpPr>
        <p:spPr>
          <a:xfrm>
            <a:off x="7331075" y="799291"/>
            <a:ext cx="4525963" cy="2339318"/>
          </a:xfrm>
          <a:noFill/>
        </p:spPr>
        <p:txBody>
          <a:bodyPr/>
          <a:lstStyle/>
          <a:p>
            <a:pPr lvl="0"/>
            <a:endParaRPr lang="it-IT"/>
          </a:p>
        </p:txBody>
      </p:sp>
    </p:spTree>
    <p:extLst>
      <p:ext uri="{BB962C8B-B14F-4D97-AF65-F5344CB8AC3E}">
        <p14:creationId xmlns:p14="http://schemas.microsoft.com/office/powerpoint/2010/main" val="21262106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ina didascalia _C">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23D7190A-6A02-491C-8F17-BC1A372E6051}" type="datetime1">
              <a:rPr lang="it-IT" smtClean="0"/>
              <a:t>16/12/2024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6"/>
            <a:ext cx="8640000" cy="761756"/>
          </a:xfrm>
        </p:spPr>
        <p:txBody>
          <a:bodyPr/>
          <a:lstStyle/>
          <a:p>
            <a:pPr lvl="0"/>
            <a:endParaRPr lang="it-IT"/>
          </a:p>
        </p:txBody>
      </p:sp>
      <p:sp>
        <p:nvSpPr>
          <p:cNvPr id="8" name="Segnaposto contenuto 2">
            <a:extLst>
              <a:ext uri="{FF2B5EF4-FFF2-40B4-BE49-F238E27FC236}">
                <a16:creationId xmlns:a16="http://schemas.microsoft.com/office/drawing/2014/main" id="{D48807E7-406F-46DA-A7FF-0C97525854B7}"/>
              </a:ext>
            </a:extLst>
          </p:cNvPr>
          <p:cNvSpPr>
            <a:spLocks noGrp="1"/>
          </p:cNvSpPr>
          <p:nvPr>
            <p:ph idx="1"/>
          </p:nvPr>
        </p:nvSpPr>
        <p:spPr>
          <a:xfrm>
            <a:off x="334963" y="3234752"/>
            <a:ext cx="5423999" cy="2972374"/>
          </a:xfrm>
          <a:noFill/>
        </p:spPr>
        <p:txBody>
          <a:bodyPr/>
          <a:lstStyle/>
          <a:p>
            <a:pPr lvl="0"/>
            <a:endParaRPr lang="it-IT"/>
          </a:p>
        </p:txBody>
      </p:sp>
      <p:sp>
        <p:nvSpPr>
          <p:cNvPr id="9" name="Segnaposto testo 11">
            <a:extLst>
              <a:ext uri="{FF2B5EF4-FFF2-40B4-BE49-F238E27FC236}">
                <a16:creationId xmlns:a16="http://schemas.microsoft.com/office/drawing/2014/main" id="{833CAB92-1558-4E15-91D9-6F44CDF88BF1}"/>
              </a:ext>
            </a:extLst>
          </p:cNvPr>
          <p:cNvSpPr>
            <a:spLocks noGrp="1"/>
          </p:cNvSpPr>
          <p:nvPr>
            <p:ph type="body" sz="quarter" idx="16"/>
          </p:nvPr>
        </p:nvSpPr>
        <p:spPr>
          <a:xfrm>
            <a:off x="334962" y="6207125"/>
            <a:ext cx="5423999" cy="282575"/>
          </a:xfrm>
        </p:spPr>
        <p:txBody>
          <a:bodyPr anchor="b">
            <a:normAutofit/>
          </a:bodyPr>
          <a:lstStyle>
            <a:lvl1pPr>
              <a:defRPr sz="900"/>
            </a:lvl1pPr>
          </a:lstStyle>
          <a:p>
            <a:pPr lvl="0"/>
            <a:endParaRPr lang="it-IT"/>
          </a:p>
        </p:txBody>
      </p:sp>
      <p:sp>
        <p:nvSpPr>
          <p:cNvPr id="10" name="Segnaposto contenuto 2">
            <a:extLst>
              <a:ext uri="{FF2B5EF4-FFF2-40B4-BE49-F238E27FC236}">
                <a16:creationId xmlns:a16="http://schemas.microsoft.com/office/drawing/2014/main" id="{B0E56354-394B-4187-9F9C-3EC0AFE56EFB}"/>
              </a:ext>
            </a:extLst>
          </p:cNvPr>
          <p:cNvSpPr>
            <a:spLocks noGrp="1"/>
          </p:cNvSpPr>
          <p:nvPr>
            <p:ph idx="17"/>
          </p:nvPr>
        </p:nvSpPr>
        <p:spPr>
          <a:xfrm>
            <a:off x="6463201" y="3234752"/>
            <a:ext cx="5423999" cy="2972374"/>
          </a:xfrm>
          <a:noFill/>
        </p:spPr>
        <p:txBody>
          <a:bodyPr/>
          <a:lstStyle/>
          <a:p>
            <a:pPr lvl="0"/>
            <a:endParaRPr lang="it-IT"/>
          </a:p>
        </p:txBody>
      </p:sp>
      <p:sp>
        <p:nvSpPr>
          <p:cNvPr id="11" name="Segnaposto testo 11">
            <a:extLst>
              <a:ext uri="{FF2B5EF4-FFF2-40B4-BE49-F238E27FC236}">
                <a16:creationId xmlns:a16="http://schemas.microsoft.com/office/drawing/2014/main" id="{FA2B0198-8A91-4620-9797-8C5B2DBFE186}"/>
              </a:ext>
            </a:extLst>
          </p:cNvPr>
          <p:cNvSpPr>
            <a:spLocks noGrp="1"/>
          </p:cNvSpPr>
          <p:nvPr>
            <p:ph type="body" sz="quarter" idx="18"/>
          </p:nvPr>
        </p:nvSpPr>
        <p:spPr>
          <a:xfrm>
            <a:off x="6463200" y="6207125"/>
            <a:ext cx="5423999" cy="282575"/>
          </a:xfrm>
        </p:spPr>
        <p:txBody>
          <a:bodyPr anchor="b">
            <a:normAutofit/>
          </a:bodyPr>
          <a:lstStyle>
            <a:lvl1pPr>
              <a:defRPr sz="900"/>
            </a:lvl1pPr>
          </a:lstStyle>
          <a:p>
            <a:pPr lvl="0"/>
            <a:endParaRPr lang="it-IT"/>
          </a:p>
        </p:txBody>
      </p:sp>
    </p:spTree>
    <p:extLst>
      <p:ext uri="{BB962C8B-B14F-4D97-AF65-F5344CB8AC3E}">
        <p14:creationId xmlns:p14="http://schemas.microsoft.com/office/powerpoint/2010/main" val="499731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_B">
    <p:bg>
      <p:bgPr>
        <a:solidFill>
          <a:srgbClr val="F3F3F3"/>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F4CC49-BF64-4501-AD26-31299F38CC56}"/>
              </a:ext>
            </a:extLst>
          </p:cNvPr>
          <p:cNvSpPr>
            <a:spLocks noGrp="1"/>
          </p:cNvSpPr>
          <p:nvPr>
            <p:ph type="title" hasCustomPrompt="1"/>
          </p:nvPr>
        </p:nvSpPr>
        <p:spPr>
          <a:xfrm>
            <a:off x="334963" y="812652"/>
            <a:ext cx="11522075" cy="840083"/>
          </a:xfrm>
          <a:prstGeom prst="rect">
            <a:avLst/>
          </a:prstGeom>
        </p:spPr>
        <p:txBody>
          <a:bodyPr/>
          <a:lstStyle>
            <a:lvl1pPr>
              <a:defRPr/>
            </a:lvl1pPr>
          </a:lstStyle>
          <a:p>
            <a:r>
              <a:rPr lang="it-IT"/>
              <a:t>Indice</a:t>
            </a:r>
          </a:p>
        </p:txBody>
      </p:sp>
      <p:sp>
        <p:nvSpPr>
          <p:cNvPr id="4" name="Segnaposto data 3">
            <a:extLst>
              <a:ext uri="{FF2B5EF4-FFF2-40B4-BE49-F238E27FC236}">
                <a16:creationId xmlns:a16="http://schemas.microsoft.com/office/drawing/2014/main" id="{496A4B48-3E59-4C49-8298-F9F8442DAB3F}"/>
              </a:ext>
            </a:extLst>
          </p:cNvPr>
          <p:cNvSpPr>
            <a:spLocks noGrp="1"/>
          </p:cNvSpPr>
          <p:nvPr>
            <p:ph type="dt" sz="half" idx="10"/>
          </p:nvPr>
        </p:nvSpPr>
        <p:spPr/>
        <p:txBody>
          <a:bodyPr/>
          <a:lstStyle/>
          <a:p>
            <a:fld id="{C5A4DBDF-33ED-40B0-9DFF-6597EDEF5BC9}" type="datetime1">
              <a:rPr lang="it-IT" smtClean="0"/>
              <a:t>16/12/2024</a:t>
            </a:fld>
            <a:endParaRPr lang="it-IT"/>
          </a:p>
        </p:txBody>
      </p:sp>
      <p:sp>
        <p:nvSpPr>
          <p:cNvPr id="5" name="Segnaposto piè di pagina 4">
            <a:extLst>
              <a:ext uri="{FF2B5EF4-FFF2-40B4-BE49-F238E27FC236}">
                <a16:creationId xmlns:a16="http://schemas.microsoft.com/office/drawing/2014/main" id="{174028AC-2CCC-4D8D-959A-F6ABF13956E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BB0D810A-BB19-46E5-95EF-8E0D57F0BA8A}"/>
              </a:ext>
            </a:extLst>
          </p:cNvPr>
          <p:cNvSpPr>
            <a:spLocks noGrp="1"/>
          </p:cNvSpPr>
          <p:nvPr>
            <p:ph type="sldNum" sz="quarter" idx="12"/>
          </p:nvPr>
        </p:nvSpPr>
        <p:spPr/>
        <p:txBody>
          <a:bodyPr/>
          <a:lstStyle/>
          <a:p>
            <a:fld id="{3135EEA2-8D42-4D46-95A6-66E65FDC5EB1}" type="slidenum">
              <a:rPr lang="it-IT" smtClean="0"/>
              <a:t>‹N›</a:t>
            </a:fld>
            <a:endParaRPr lang="it-IT"/>
          </a:p>
        </p:txBody>
      </p:sp>
      <p:sp>
        <p:nvSpPr>
          <p:cNvPr id="8" name="Segnaposto testo 7">
            <a:extLst>
              <a:ext uri="{FF2B5EF4-FFF2-40B4-BE49-F238E27FC236}">
                <a16:creationId xmlns:a16="http://schemas.microsoft.com/office/drawing/2014/main" id="{D1CFA815-ACBE-4524-9331-D296F8E0F9B7}"/>
              </a:ext>
            </a:extLst>
          </p:cNvPr>
          <p:cNvSpPr>
            <a:spLocks noGrp="1"/>
          </p:cNvSpPr>
          <p:nvPr>
            <p:ph type="body" sz="quarter" idx="13" hasCustomPrompt="1"/>
          </p:nvPr>
        </p:nvSpPr>
        <p:spPr>
          <a:xfrm>
            <a:off x="334963" y="3054988"/>
            <a:ext cx="1890652"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p>
        </p:txBody>
      </p:sp>
      <p:sp>
        <p:nvSpPr>
          <p:cNvPr id="9" name="Segnaposto testo 7">
            <a:extLst>
              <a:ext uri="{FF2B5EF4-FFF2-40B4-BE49-F238E27FC236}">
                <a16:creationId xmlns:a16="http://schemas.microsoft.com/office/drawing/2014/main" id="{75158ADB-01E3-4A38-A321-CD450AEEEFC4}"/>
              </a:ext>
            </a:extLst>
          </p:cNvPr>
          <p:cNvSpPr>
            <a:spLocks noGrp="1"/>
          </p:cNvSpPr>
          <p:nvPr>
            <p:ph type="body" sz="quarter" idx="14" hasCustomPrompt="1"/>
          </p:nvPr>
        </p:nvSpPr>
        <p:spPr>
          <a:xfrm>
            <a:off x="2498652" y="3054988"/>
            <a:ext cx="1890653"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p>
        </p:txBody>
      </p:sp>
      <p:sp>
        <p:nvSpPr>
          <p:cNvPr id="10" name="Segnaposto testo 7">
            <a:extLst>
              <a:ext uri="{FF2B5EF4-FFF2-40B4-BE49-F238E27FC236}">
                <a16:creationId xmlns:a16="http://schemas.microsoft.com/office/drawing/2014/main" id="{C2B0DC0F-1C21-45C1-8F2A-00A6E1341864}"/>
              </a:ext>
            </a:extLst>
          </p:cNvPr>
          <p:cNvSpPr>
            <a:spLocks noGrp="1"/>
          </p:cNvSpPr>
          <p:nvPr>
            <p:ph type="body" sz="quarter" idx="15" hasCustomPrompt="1"/>
          </p:nvPr>
        </p:nvSpPr>
        <p:spPr>
          <a:xfrm>
            <a:off x="4662342" y="3054988"/>
            <a:ext cx="1890653"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p>
        </p:txBody>
      </p:sp>
      <p:sp>
        <p:nvSpPr>
          <p:cNvPr id="11" name="Segnaposto testo 7">
            <a:extLst>
              <a:ext uri="{FF2B5EF4-FFF2-40B4-BE49-F238E27FC236}">
                <a16:creationId xmlns:a16="http://schemas.microsoft.com/office/drawing/2014/main" id="{76250419-1EAD-4278-97B7-1BA8F0752598}"/>
              </a:ext>
            </a:extLst>
          </p:cNvPr>
          <p:cNvSpPr>
            <a:spLocks noGrp="1"/>
          </p:cNvSpPr>
          <p:nvPr>
            <p:ph type="body" sz="quarter" idx="16" hasCustomPrompt="1"/>
          </p:nvPr>
        </p:nvSpPr>
        <p:spPr>
          <a:xfrm>
            <a:off x="6826032" y="3054988"/>
            <a:ext cx="1890653"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p>
        </p:txBody>
      </p:sp>
      <p:sp>
        <p:nvSpPr>
          <p:cNvPr id="12" name="Segnaposto testo 7">
            <a:extLst>
              <a:ext uri="{FF2B5EF4-FFF2-40B4-BE49-F238E27FC236}">
                <a16:creationId xmlns:a16="http://schemas.microsoft.com/office/drawing/2014/main" id="{DCD9C49F-F44E-4E82-864B-742438DCAE60}"/>
              </a:ext>
            </a:extLst>
          </p:cNvPr>
          <p:cNvSpPr>
            <a:spLocks noGrp="1"/>
          </p:cNvSpPr>
          <p:nvPr>
            <p:ph type="body" sz="quarter" idx="17" hasCustomPrompt="1"/>
          </p:nvPr>
        </p:nvSpPr>
        <p:spPr>
          <a:xfrm>
            <a:off x="8989722" y="3054988"/>
            <a:ext cx="1890653" cy="332803"/>
          </a:xfrm>
        </p:spPr>
        <p:txBody>
          <a:bodyPr>
            <a:normAutofit/>
          </a:bodyPr>
          <a:lstStyle>
            <a:lvl1pPr>
              <a:defRPr sz="1200" b="1">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sezione</a:t>
            </a:r>
            <a:br>
              <a:rPr lang="it-IT"/>
            </a:br>
            <a:endParaRPr lang="it-IT"/>
          </a:p>
        </p:txBody>
      </p:sp>
      <p:sp>
        <p:nvSpPr>
          <p:cNvPr id="13" name="Segnaposto testo 7">
            <a:extLst>
              <a:ext uri="{FF2B5EF4-FFF2-40B4-BE49-F238E27FC236}">
                <a16:creationId xmlns:a16="http://schemas.microsoft.com/office/drawing/2014/main" id="{7F91CD7E-BBFD-483F-A271-EC1D28C8A87E}"/>
              </a:ext>
            </a:extLst>
          </p:cNvPr>
          <p:cNvSpPr>
            <a:spLocks noGrp="1"/>
          </p:cNvSpPr>
          <p:nvPr>
            <p:ph type="body" sz="quarter" idx="18" hasCustomPrompt="1"/>
          </p:nvPr>
        </p:nvSpPr>
        <p:spPr>
          <a:xfrm>
            <a:off x="334963" y="3736780"/>
            <a:ext cx="1890652"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4" name="Segnaposto testo 7">
            <a:extLst>
              <a:ext uri="{FF2B5EF4-FFF2-40B4-BE49-F238E27FC236}">
                <a16:creationId xmlns:a16="http://schemas.microsoft.com/office/drawing/2014/main" id="{3D86C7EF-AEA6-4614-B487-FD62FE7D1B29}"/>
              </a:ext>
            </a:extLst>
          </p:cNvPr>
          <p:cNvSpPr>
            <a:spLocks noGrp="1"/>
          </p:cNvSpPr>
          <p:nvPr>
            <p:ph type="body" sz="quarter" idx="19" hasCustomPrompt="1"/>
          </p:nvPr>
        </p:nvSpPr>
        <p:spPr>
          <a:xfrm>
            <a:off x="2498652" y="3736780"/>
            <a:ext cx="1890653"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5" name="Segnaposto testo 7">
            <a:extLst>
              <a:ext uri="{FF2B5EF4-FFF2-40B4-BE49-F238E27FC236}">
                <a16:creationId xmlns:a16="http://schemas.microsoft.com/office/drawing/2014/main" id="{06482AA6-FB29-4523-AF8A-19196AC02EBE}"/>
              </a:ext>
            </a:extLst>
          </p:cNvPr>
          <p:cNvSpPr>
            <a:spLocks noGrp="1"/>
          </p:cNvSpPr>
          <p:nvPr>
            <p:ph type="body" sz="quarter" idx="20" hasCustomPrompt="1"/>
          </p:nvPr>
        </p:nvSpPr>
        <p:spPr>
          <a:xfrm>
            <a:off x="4662342" y="3736780"/>
            <a:ext cx="1890653"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6" name="Segnaposto testo 7">
            <a:extLst>
              <a:ext uri="{FF2B5EF4-FFF2-40B4-BE49-F238E27FC236}">
                <a16:creationId xmlns:a16="http://schemas.microsoft.com/office/drawing/2014/main" id="{29425362-73BC-4CAC-B398-63AC560AFFB5}"/>
              </a:ext>
            </a:extLst>
          </p:cNvPr>
          <p:cNvSpPr>
            <a:spLocks noGrp="1"/>
          </p:cNvSpPr>
          <p:nvPr>
            <p:ph type="body" sz="quarter" idx="21" hasCustomPrompt="1"/>
          </p:nvPr>
        </p:nvSpPr>
        <p:spPr>
          <a:xfrm>
            <a:off x="6826032" y="3736780"/>
            <a:ext cx="1890653"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7" name="Segnaposto testo 7">
            <a:extLst>
              <a:ext uri="{FF2B5EF4-FFF2-40B4-BE49-F238E27FC236}">
                <a16:creationId xmlns:a16="http://schemas.microsoft.com/office/drawing/2014/main" id="{37A8CDF9-B79C-4BF7-B437-25EC350C0853}"/>
              </a:ext>
            </a:extLst>
          </p:cNvPr>
          <p:cNvSpPr>
            <a:spLocks noGrp="1"/>
          </p:cNvSpPr>
          <p:nvPr>
            <p:ph type="body" sz="quarter" idx="22" hasCustomPrompt="1"/>
          </p:nvPr>
        </p:nvSpPr>
        <p:spPr>
          <a:xfrm>
            <a:off x="8989722" y="3736780"/>
            <a:ext cx="1890653" cy="1876932"/>
          </a:xfrm>
        </p:spPr>
        <p:txBody>
          <a:bodyPr>
            <a:normAutofit/>
          </a:bodyPr>
          <a:lstStyle>
            <a:lvl1pPr>
              <a:defRPr sz="1100" b="0">
                <a:solidFill>
                  <a:schemeClr val="tx1"/>
                </a:solidFill>
                <a:latin typeface="+mn-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a:t>Titolo argomento</a:t>
            </a:r>
          </a:p>
          <a:p>
            <a:pPr lvl="0"/>
            <a:endParaRPr lang="it-IT"/>
          </a:p>
        </p:txBody>
      </p:sp>
      <p:sp>
        <p:nvSpPr>
          <p:cNvPr id="18" name="Segnaposto testo 7">
            <a:extLst>
              <a:ext uri="{FF2B5EF4-FFF2-40B4-BE49-F238E27FC236}">
                <a16:creationId xmlns:a16="http://schemas.microsoft.com/office/drawing/2014/main" id="{50290743-6926-46ED-BE46-501A4F78CC6E}"/>
              </a:ext>
            </a:extLst>
          </p:cNvPr>
          <p:cNvSpPr>
            <a:spLocks noGrp="1"/>
          </p:cNvSpPr>
          <p:nvPr>
            <p:ph type="body" sz="quarter" idx="23" hasCustomPrompt="1"/>
          </p:nvPr>
        </p:nvSpPr>
        <p:spPr>
          <a:xfrm rot="16200000">
            <a:off x="191706"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01</a:t>
            </a:r>
          </a:p>
        </p:txBody>
      </p:sp>
      <p:sp>
        <p:nvSpPr>
          <p:cNvPr id="19" name="Segnaposto testo 7">
            <a:extLst>
              <a:ext uri="{FF2B5EF4-FFF2-40B4-BE49-F238E27FC236}">
                <a16:creationId xmlns:a16="http://schemas.microsoft.com/office/drawing/2014/main" id="{9AA91E9E-F4C5-4318-8BFC-5E627DF7F53E}"/>
              </a:ext>
            </a:extLst>
          </p:cNvPr>
          <p:cNvSpPr>
            <a:spLocks noGrp="1"/>
          </p:cNvSpPr>
          <p:nvPr>
            <p:ph type="body" sz="quarter" idx="24" hasCustomPrompt="1"/>
          </p:nvPr>
        </p:nvSpPr>
        <p:spPr>
          <a:xfrm rot="16200000">
            <a:off x="2324033"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02</a:t>
            </a:r>
          </a:p>
        </p:txBody>
      </p:sp>
      <p:sp>
        <p:nvSpPr>
          <p:cNvPr id="20" name="Segnaposto testo 7">
            <a:extLst>
              <a:ext uri="{FF2B5EF4-FFF2-40B4-BE49-F238E27FC236}">
                <a16:creationId xmlns:a16="http://schemas.microsoft.com/office/drawing/2014/main" id="{D6F57CB6-9F04-49B6-939C-D13BA7FB06A8}"/>
              </a:ext>
            </a:extLst>
          </p:cNvPr>
          <p:cNvSpPr>
            <a:spLocks noGrp="1"/>
          </p:cNvSpPr>
          <p:nvPr>
            <p:ph type="body" sz="quarter" idx="25" hasCustomPrompt="1"/>
          </p:nvPr>
        </p:nvSpPr>
        <p:spPr>
          <a:xfrm rot="16200000">
            <a:off x="4515027"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03</a:t>
            </a:r>
          </a:p>
        </p:txBody>
      </p:sp>
      <p:sp>
        <p:nvSpPr>
          <p:cNvPr id="21" name="Segnaposto testo 7">
            <a:extLst>
              <a:ext uri="{FF2B5EF4-FFF2-40B4-BE49-F238E27FC236}">
                <a16:creationId xmlns:a16="http://schemas.microsoft.com/office/drawing/2014/main" id="{6C01B50D-1661-4131-BCDF-441CC2214451}"/>
              </a:ext>
            </a:extLst>
          </p:cNvPr>
          <p:cNvSpPr>
            <a:spLocks noGrp="1"/>
          </p:cNvSpPr>
          <p:nvPr>
            <p:ph type="body" sz="quarter" idx="26" hasCustomPrompt="1"/>
          </p:nvPr>
        </p:nvSpPr>
        <p:spPr>
          <a:xfrm rot="16200000">
            <a:off x="66747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04</a:t>
            </a:r>
          </a:p>
        </p:txBody>
      </p:sp>
      <p:sp>
        <p:nvSpPr>
          <p:cNvPr id="22" name="Segnaposto testo 7">
            <a:extLst>
              <a:ext uri="{FF2B5EF4-FFF2-40B4-BE49-F238E27FC236}">
                <a16:creationId xmlns:a16="http://schemas.microsoft.com/office/drawing/2014/main" id="{2D503613-5D8F-4B95-8EB3-13963149108F}"/>
              </a:ext>
            </a:extLst>
          </p:cNvPr>
          <p:cNvSpPr>
            <a:spLocks noGrp="1"/>
          </p:cNvSpPr>
          <p:nvPr>
            <p:ph type="body" sz="quarter" idx="27" hasCustomPrompt="1"/>
          </p:nvPr>
        </p:nvSpPr>
        <p:spPr>
          <a:xfrm rot="16200000">
            <a:off x="8846462" y="2115912"/>
            <a:ext cx="776376" cy="665702"/>
          </a:xfrm>
        </p:spPr>
        <p:txBody>
          <a:bodyPr anchor="t">
            <a:noAutofit/>
          </a:bodyPr>
          <a:lstStyle>
            <a:lvl1pPr algn="r">
              <a:defRPr sz="4400" b="0">
                <a:solidFill>
                  <a:schemeClr val="tx2"/>
                </a:solidFi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05</a:t>
            </a:r>
          </a:p>
        </p:txBody>
      </p:sp>
    </p:spTree>
    <p:extLst>
      <p:ext uri="{BB962C8B-B14F-4D97-AF65-F5344CB8AC3E}">
        <p14:creationId xmlns:p14="http://schemas.microsoft.com/office/powerpoint/2010/main" val="519369482"/>
      </p:ext>
    </p:extLst>
  </p:cSld>
  <p:clrMapOvr>
    <a:masterClrMapping/>
  </p:clrMapOvr>
  <p:extLst>
    <p:ext uri="{DCECCB84-F9BA-43D5-87BE-67443E8EF086}">
      <p15:sldGuideLst xmlns:p15="http://schemas.microsoft.com/office/powerpoint/2012/main">
        <p15:guide id="1" pos="300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gina grafica _ 2 colonne">
    <p:spTree>
      <p:nvGrpSpPr>
        <p:cNvPr id="1" name=""/>
        <p:cNvGrpSpPr/>
        <p:nvPr/>
      </p:nvGrpSpPr>
      <p:grpSpPr>
        <a:xfrm>
          <a:off x="0" y="0"/>
          <a:ext cx="0" cy="0"/>
          <a:chOff x="0" y="0"/>
          <a:chExt cx="0" cy="0"/>
        </a:xfrm>
      </p:grpSpPr>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15427"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2313FBE5-F1C4-4411-B0A7-486C895AF990}"/>
              </a:ext>
            </a:extLst>
          </p:cNvPr>
          <p:cNvSpPr/>
          <p:nvPr userDrawn="1"/>
        </p:nvSpPr>
        <p:spPr>
          <a:xfrm>
            <a:off x="6096000" y="709127"/>
            <a:ext cx="5780573" cy="5780573"/>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91898B5-E4FE-4062-9931-8BFE112C1429}" type="datetime1">
              <a:rPr lang="it-IT" smtClean="0"/>
              <a:t>16/12/2024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1504950" y="2887039"/>
            <a:ext cx="3400570" cy="2106202"/>
          </a:xfrm>
        </p:spPr>
        <p:txBody>
          <a:bodyPr>
            <a:normAutofit/>
          </a:bodyPr>
          <a:lstStyle>
            <a:lvl1pPr>
              <a:defRPr sz="1400"/>
            </a:lvl1pPr>
            <a:lvl2pPr>
              <a:defRPr sz="1400"/>
            </a:lvl2pPr>
            <a:lvl3pPr>
              <a:defRPr sz="1400"/>
            </a:lvl3pPr>
            <a:lvl4pPr>
              <a:defRPr sz="1400"/>
            </a:lvl4pPr>
            <a:lvl5pPr>
              <a:defRPr sz="1400"/>
            </a:lvl5pPr>
          </a:lstStyle>
          <a:p>
            <a:pPr lvl="0"/>
            <a:endParaRPr lang="it-IT"/>
          </a:p>
        </p:txBody>
      </p:sp>
      <p:sp>
        <p:nvSpPr>
          <p:cNvPr id="12" name="Segnaposto testo 6">
            <a:extLst>
              <a:ext uri="{FF2B5EF4-FFF2-40B4-BE49-F238E27FC236}">
                <a16:creationId xmlns:a16="http://schemas.microsoft.com/office/drawing/2014/main" id="{58D49EF2-5E35-412C-A5DD-2A6A604FC3AA}"/>
              </a:ext>
            </a:extLst>
          </p:cNvPr>
          <p:cNvSpPr>
            <a:spLocks noGrp="1"/>
          </p:cNvSpPr>
          <p:nvPr>
            <p:ph type="body" sz="quarter" idx="14"/>
          </p:nvPr>
        </p:nvSpPr>
        <p:spPr>
          <a:xfrm>
            <a:off x="7279792" y="2887039"/>
            <a:ext cx="3400570" cy="2106202"/>
          </a:xfrm>
        </p:spPr>
        <p:txBody>
          <a:bodyPr>
            <a:normAutofit/>
          </a:bodyPr>
          <a:lstStyle>
            <a:lvl1pPr>
              <a:defRPr sz="1400"/>
            </a:lvl1pPr>
            <a:lvl2pPr>
              <a:defRPr sz="1400"/>
            </a:lvl2pPr>
            <a:lvl3pPr>
              <a:defRPr sz="1400"/>
            </a:lvl3pPr>
            <a:lvl4pPr>
              <a:defRPr sz="1400"/>
            </a:lvl4pPr>
            <a:lvl5pPr>
              <a:defRPr sz="1400"/>
            </a:lvl5pPr>
          </a:lstStyle>
          <a:p>
            <a:pPr lvl="0"/>
            <a:endParaRPr lang="it-IT"/>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1499219" y="1828801"/>
            <a:ext cx="3400425" cy="441325"/>
          </a:xfrm>
        </p:spPr>
        <p:txBody>
          <a:bodyPr anchor="b">
            <a:norm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16" name="Segnaposto testo 9">
            <a:extLst>
              <a:ext uri="{FF2B5EF4-FFF2-40B4-BE49-F238E27FC236}">
                <a16:creationId xmlns:a16="http://schemas.microsoft.com/office/drawing/2014/main" id="{8BDCC8A1-442C-4890-928F-754837D40158}"/>
              </a:ext>
            </a:extLst>
          </p:cNvPr>
          <p:cNvSpPr>
            <a:spLocks noGrp="1"/>
          </p:cNvSpPr>
          <p:nvPr>
            <p:ph type="body" sz="quarter" idx="16" hasCustomPrompt="1"/>
          </p:nvPr>
        </p:nvSpPr>
        <p:spPr>
          <a:xfrm>
            <a:off x="7331075" y="1828801"/>
            <a:ext cx="3400425" cy="441325"/>
          </a:xfrm>
        </p:spPr>
        <p:txBody>
          <a:bodyPr anchor="b">
            <a:norm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Tree>
    <p:extLst>
      <p:ext uri="{BB962C8B-B14F-4D97-AF65-F5344CB8AC3E}">
        <p14:creationId xmlns:p14="http://schemas.microsoft.com/office/powerpoint/2010/main" val="1843128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gina grafica _ 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2242C7B1-7BDB-434A-9282-EF8727E73B0C}" type="datetime1">
              <a:rPr lang="it-IT" smtClean="0"/>
              <a:t>16/12/2024</a:t>
            </a:fld>
            <a:endParaRPr lang="it-IT"/>
          </a:p>
        </p:txBody>
      </p:sp>
      <p:sp>
        <p:nvSpPr>
          <p:cNvPr id="13" name="Ovale 12">
            <a:extLst>
              <a:ext uri="{FF2B5EF4-FFF2-40B4-BE49-F238E27FC236}">
                <a16:creationId xmlns:a16="http://schemas.microsoft.com/office/drawing/2014/main" id="{769E06E2-5F0D-4920-A3E9-64AE757EB613}"/>
              </a:ext>
            </a:extLst>
          </p:cNvPr>
          <p:cNvSpPr/>
          <p:nvPr userDrawn="1"/>
        </p:nvSpPr>
        <p:spPr>
          <a:xfrm>
            <a:off x="321034" y="2681287"/>
            <a:ext cx="3846583" cy="3846583"/>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850508" y="3266004"/>
            <a:ext cx="2819041" cy="2582346"/>
          </a:xfrm>
        </p:spPr>
        <p:txBody>
          <a:bodyPr anchor="ctr" anchorCtr="1">
            <a:normAutofit/>
          </a:bodyPr>
          <a:lstStyle>
            <a:lvl1pPr>
              <a:defRPr sz="6000" b="0" cap="none" spc="0">
                <a:ln w="0"/>
                <a:solidFill>
                  <a:schemeClr val="accent1"/>
                </a:solidFill>
                <a:effectLst>
                  <a:outerShdw blurRad="38100" dist="25400" dir="5400000" algn="ctr" rotWithShape="0">
                    <a:srgbClr val="6E747A">
                      <a:alpha val="43000"/>
                    </a:srgbClr>
                  </a:outerShdw>
                </a:effectLst>
              </a:defRPr>
            </a:lvl1pPr>
            <a:lvl2pPr>
              <a:defRPr sz="1200"/>
            </a:lvl2pPr>
            <a:lvl3pPr>
              <a:defRPr sz="1200"/>
            </a:lvl3pPr>
            <a:lvl4pPr>
              <a:defRPr sz="1200"/>
            </a:lvl4pPr>
            <a:lvl5pPr>
              <a:defRPr sz="1200"/>
            </a:lvl5pPr>
          </a:lstStyle>
          <a:p>
            <a:pPr lvl="0"/>
            <a:endParaRPr lang="it-IT"/>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3100906" cy="441325"/>
          </a:xfrm>
        </p:spPr>
        <p:txBody>
          <a:bodyPr anchor="b">
            <a:norm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4176734"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Connettore diritto 28">
            <a:extLst>
              <a:ext uri="{FF2B5EF4-FFF2-40B4-BE49-F238E27FC236}">
                <a16:creationId xmlns:a16="http://schemas.microsoft.com/office/drawing/2014/main" id="{175274AF-A160-4234-871A-D8C5B0DF011E}"/>
              </a:ext>
            </a:extLst>
          </p:cNvPr>
          <p:cNvCxnSpPr>
            <a:cxnSpLocks/>
          </p:cNvCxnSpPr>
          <p:nvPr userDrawn="1"/>
        </p:nvCxnSpPr>
        <p:spPr>
          <a:xfrm>
            <a:off x="8027765" y="0"/>
            <a:ext cx="0" cy="6858000"/>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31" name="Segnaposto testo 9">
            <a:extLst>
              <a:ext uri="{FF2B5EF4-FFF2-40B4-BE49-F238E27FC236}">
                <a16:creationId xmlns:a16="http://schemas.microsoft.com/office/drawing/2014/main" id="{642D4EEC-FAC4-4C46-BB9F-3BA54588E412}"/>
              </a:ext>
            </a:extLst>
          </p:cNvPr>
          <p:cNvSpPr>
            <a:spLocks noGrp="1"/>
          </p:cNvSpPr>
          <p:nvPr>
            <p:ph type="body" sz="quarter" idx="17" hasCustomPrompt="1"/>
          </p:nvPr>
        </p:nvSpPr>
        <p:spPr>
          <a:xfrm>
            <a:off x="4551558" y="2239963"/>
            <a:ext cx="3100906" cy="441325"/>
          </a:xfrm>
        </p:spPr>
        <p:txBody>
          <a:bodyPr anchor="b">
            <a:no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12" name="Ovale 12">
            <a:extLst>
              <a:ext uri="{FF2B5EF4-FFF2-40B4-BE49-F238E27FC236}">
                <a16:creationId xmlns:a16="http://schemas.microsoft.com/office/drawing/2014/main" id="{ED29007C-4349-F540-D4B3-F310A94CC123}"/>
              </a:ext>
            </a:extLst>
          </p:cNvPr>
          <p:cNvSpPr/>
          <p:nvPr userDrawn="1"/>
        </p:nvSpPr>
        <p:spPr>
          <a:xfrm>
            <a:off x="8038796" y="2681287"/>
            <a:ext cx="3846583" cy="3846583"/>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Ovale 12">
            <a:extLst>
              <a:ext uri="{FF2B5EF4-FFF2-40B4-BE49-F238E27FC236}">
                <a16:creationId xmlns:a16="http://schemas.microsoft.com/office/drawing/2014/main" id="{89BE0413-B419-F7D0-A991-9C8C31EE90AC}"/>
              </a:ext>
            </a:extLst>
          </p:cNvPr>
          <p:cNvSpPr/>
          <p:nvPr userDrawn="1"/>
        </p:nvSpPr>
        <p:spPr>
          <a:xfrm>
            <a:off x="4176734" y="2681288"/>
            <a:ext cx="3846583" cy="3846583"/>
          </a:xfrm>
          <a:prstGeom prst="ellipse">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it-IT"/>
          </a:p>
        </p:txBody>
      </p:sp>
      <p:sp>
        <p:nvSpPr>
          <p:cNvPr id="33" name="Segnaposto testo 9">
            <a:extLst>
              <a:ext uri="{FF2B5EF4-FFF2-40B4-BE49-F238E27FC236}">
                <a16:creationId xmlns:a16="http://schemas.microsoft.com/office/drawing/2014/main" id="{0FB8C8B8-D4F7-4669-8F3B-F456A7ECFC93}"/>
              </a:ext>
            </a:extLst>
          </p:cNvPr>
          <p:cNvSpPr>
            <a:spLocks noGrp="1"/>
          </p:cNvSpPr>
          <p:nvPr>
            <p:ph type="body" sz="quarter" idx="19" hasCustomPrompt="1"/>
          </p:nvPr>
        </p:nvSpPr>
        <p:spPr>
          <a:xfrm>
            <a:off x="8376212" y="2239963"/>
            <a:ext cx="3100906" cy="441325"/>
          </a:xfrm>
        </p:spPr>
        <p:txBody>
          <a:bodyPr anchor="b">
            <a:noAutofit/>
          </a:bodyPr>
          <a:lstStyle>
            <a:lvl1pPr>
              <a:defRPr sz="28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8" name="Segnaposto testo 6">
            <a:extLst>
              <a:ext uri="{FF2B5EF4-FFF2-40B4-BE49-F238E27FC236}">
                <a16:creationId xmlns:a16="http://schemas.microsoft.com/office/drawing/2014/main" id="{D4268FFE-DD8D-0CAB-6A3B-49362F87C19D}"/>
              </a:ext>
            </a:extLst>
          </p:cNvPr>
          <p:cNvSpPr>
            <a:spLocks noGrp="1"/>
          </p:cNvSpPr>
          <p:nvPr>
            <p:ph type="body" sz="quarter" idx="21"/>
          </p:nvPr>
        </p:nvSpPr>
        <p:spPr>
          <a:xfrm>
            <a:off x="4701538" y="3266004"/>
            <a:ext cx="2819041" cy="2582346"/>
          </a:xfrm>
        </p:spPr>
        <p:txBody>
          <a:bodyPr>
            <a:normAutofit/>
          </a:bodyPr>
          <a:lstStyle>
            <a:lvl1pPr>
              <a:defRPr sz="6000"/>
            </a:lvl1pPr>
            <a:lvl2pPr>
              <a:defRPr sz="1200"/>
            </a:lvl2pPr>
            <a:lvl3pPr>
              <a:defRPr sz="1200"/>
            </a:lvl3pPr>
            <a:lvl4pPr>
              <a:defRPr sz="1200"/>
            </a:lvl4pPr>
            <a:lvl5pPr>
              <a:defRPr sz="1200"/>
            </a:lvl5pPr>
          </a:lstStyle>
          <a:p>
            <a:pPr lvl="0"/>
            <a:endParaRPr lang="it-IT"/>
          </a:p>
        </p:txBody>
      </p:sp>
      <p:sp>
        <p:nvSpPr>
          <p:cNvPr id="9" name="Segnaposto testo 6">
            <a:extLst>
              <a:ext uri="{FF2B5EF4-FFF2-40B4-BE49-F238E27FC236}">
                <a16:creationId xmlns:a16="http://schemas.microsoft.com/office/drawing/2014/main" id="{A4119AF7-D9AD-9720-13EC-DF00DA7C22CE}"/>
              </a:ext>
            </a:extLst>
          </p:cNvPr>
          <p:cNvSpPr>
            <a:spLocks noGrp="1"/>
          </p:cNvSpPr>
          <p:nvPr>
            <p:ph type="body" sz="quarter" idx="22"/>
          </p:nvPr>
        </p:nvSpPr>
        <p:spPr>
          <a:xfrm>
            <a:off x="8552568" y="3266004"/>
            <a:ext cx="2819041" cy="2582346"/>
          </a:xfrm>
        </p:spPr>
        <p:txBody>
          <a:bodyPr anchor="ctr" anchorCtr="1">
            <a:normAutofit/>
          </a:bodyPr>
          <a:lstStyle>
            <a:lvl1pPr>
              <a:defRPr sz="6000"/>
            </a:lvl1pPr>
            <a:lvl2pPr>
              <a:defRPr sz="1200"/>
            </a:lvl2pPr>
            <a:lvl3pPr>
              <a:defRPr sz="1200"/>
            </a:lvl3pPr>
            <a:lvl4pPr>
              <a:defRPr sz="1200"/>
            </a:lvl4pPr>
            <a:lvl5pPr>
              <a:defRPr sz="1200"/>
            </a:lvl5pPr>
          </a:lstStyle>
          <a:p>
            <a:pPr lvl="0"/>
            <a:endParaRPr lang="it-IT"/>
          </a:p>
        </p:txBody>
      </p:sp>
    </p:spTree>
    <p:extLst>
      <p:ext uri="{BB962C8B-B14F-4D97-AF65-F5344CB8AC3E}">
        <p14:creationId xmlns:p14="http://schemas.microsoft.com/office/powerpoint/2010/main" val="6309948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gina grafica _ 4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p:txBody>
          <a:body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72B8EB8E-45FB-4A5C-9F71-1EF13B42654D}" type="datetime1">
              <a:rPr lang="it-IT" smtClean="0"/>
              <a:t>16/12/2024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568620" y="2887039"/>
            <a:ext cx="2503621" cy="3602662"/>
          </a:xfrm>
        </p:spPr>
        <p:txBody>
          <a:bodyPr>
            <a:normAutofit/>
          </a:bodyPr>
          <a:lstStyle>
            <a:lvl1pPr>
              <a:defRPr sz="1200"/>
            </a:lvl1pPr>
            <a:lvl2pPr>
              <a:defRPr sz="1200"/>
            </a:lvl2pPr>
            <a:lvl3pPr>
              <a:defRPr sz="1200"/>
            </a:lvl3pPr>
            <a:lvl4pPr>
              <a:defRPr sz="1200"/>
            </a:lvl4pPr>
            <a:lvl5pPr>
              <a:defRPr sz="1200"/>
            </a:lvl5pPr>
          </a:lstStyle>
          <a:p>
            <a:pPr lvl="0"/>
            <a:endParaRPr lang="it-IT"/>
          </a:p>
        </p:txBody>
      </p:sp>
      <p:sp>
        <p:nvSpPr>
          <p:cNvPr id="10" name="Segnaposto testo 9">
            <a:extLst>
              <a:ext uri="{FF2B5EF4-FFF2-40B4-BE49-F238E27FC236}">
                <a16:creationId xmlns:a16="http://schemas.microsoft.com/office/drawing/2014/main" id="{2E32AEAB-53EF-4B9D-AE36-D26FBF01B473}"/>
              </a:ext>
            </a:extLst>
          </p:cNvPr>
          <p:cNvSpPr>
            <a:spLocks noGrp="1"/>
          </p:cNvSpPr>
          <p:nvPr>
            <p:ph type="body" sz="quarter" idx="15" hasCustomPrompt="1"/>
          </p:nvPr>
        </p:nvSpPr>
        <p:spPr>
          <a:xfrm>
            <a:off x="568643"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cxnSp>
        <p:nvCxnSpPr>
          <p:cNvPr id="11" name="Connettore diritto 10">
            <a:extLst>
              <a:ext uri="{FF2B5EF4-FFF2-40B4-BE49-F238E27FC236}">
                <a16:creationId xmlns:a16="http://schemas.microsoft.com/office/drawing/2014/main" id="{BAA8E8E9-CF16-408F-8D84-BC8F1DE0AE37}"/>
              </a:ext>
            </a:extLst>
          </p:cNvPr>
          <p:cNvCxnSpPr>
            <a:cxnSpLocks/>
          </p:cNvCxnSpPr>
          <p:nvPr userDrawn="1"/>
        </p:nvCxnSpPr>
        <p:spPr>
          <a:xfrm>
            <a:off x="6096000"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3" name="Ovale 12">
            <a:extLst>
              <a:ext uri="{FF2B5EF4-FFF2-40B4-BE49-F238E27FC236}">
                <a16:creationId xmlns:a16="http://schemas.microsoft.com/office/drawing/2014/main" id="{769E06E2-5F0D-4920-A3E9-64AE757EB613}"/>
              </a:ext>
            </a:extLst>
          </p:cNvPr>
          <p:cNvSpPr/>
          <p:nvPr userDrawn="1"/>
        </p:nvSpPr>
        <p:spPr>
          <a:xfrm>
            <a:off x="339511"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5" name="Connettore diritto 14">
            <a:extLst>
              <a:ext uri="{FF2B5EF4-FFF2-40B4-BE49-F238E27FC236}">
                <a16:creationId xmlns:a16="http://schemas.microsoft.com/office/drawing/2014/main" id="{066F22CF-5ACC-4388-97EC-12C4EE01108C}"/>
              </a:ext>
            </a:extLst>
          </p:cNvPr>
          <p:cNvCxnSpPr>
            <a:cxnSpLocks/>
          </p:cNvCxnSpPr>
          <p:nvPr userDrawn="1"/>
        </p:nvCxnSpPr>
        <p:spPr>
          <a:xfrm>
            <a:off x="3216275"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id="{9EF945E3-FEE2-40A3-82CD-7811BFD88746}"/>
              </a:ext>
            </a:extLst>
          </p:cNvPr>
          <p:cNvCxnSpPr>
            <a:cxnSpLocks/>
          </p:cNvCxnSpPr>
          <p:nvPr userDrawn="1"/>
        </p:nvCxnSpPr>
        <p:spPr>
          <a:xfrm>
            <a:off x="8969803" y="-24549"/>
            <a:ext cx="0" cy="6882549"/>
          </a:xfrm>
          <a:prstGeom prst="line">
            <a:avLst/>
          </a:prstGeom>
          <a:ln w="6350">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21" name="Segnaposto testo 6">
            <a:extLst>
              <a:ext uri="{FF2B5EF4-FFF2-40B4-BE49-F238E27FC236}">
                <a16:creationId xmlns:a16="http://schemas.microsoft.com/office/drawing/2014/main" id="{4DA14660-E3DE-4786-8628-2BDB623B542F}"/>
              </a:ext>
            </a:extLst>
          </p:cNvPr>
          <p:cNvSpPr>
            <a:spLocks noGrp="1"/>
          </p:cNvSpPr>
          <p:nvPr userDrawn="1">
            <p:ph type="body" sz="quarter" idx="16"/>
          </p:nvPr>
        </p:nvSpPr>
        <p:spPr>
          <a:xfrm>
            <a:off x="3414561" y="2887039"/>
            <a:ext cx="2503621" cy="3602662"/>
          </a:xfrm>
        </p:spPr>
        <p:txBody>
          <a:bodyPr>
            <a:normAutofit/>
          </a:bodyPr>
          <a:lstStyle>
            <a:lvl1pPr>
              <a:defRPr sz="1200"/>
            </a:lvl1pPr>
            <a:lvl2pPr>
              <a:defRPr sz="1200"/>
            </a:lvl2pPr>
            <a:lvl3pPr>
              <a:defRPr sz="1200"/>
            </a:lvl3pPr>
            <a:lvl4pPr>
              <a:defRPr sz="1200"/>
            </a:lvl4pPr>
            <a:lvl5pPr>
              <a:defRPr sz="1200"/>
            </a:lvl5pPr>
          </a:lstStyle>
          <a:p>
            <a:pPr lvl="0"/>
            <a:endParaRPr lang="it-IT"/>
          </a:p>
        </p:txBody>
      </p:sp>
      <p:sp>
        <p:nvSpPr>
          <p:cNvPr id="22" name="Segnaposto testo 9">
            <a:extLst>
              <a:ext uri="{FF2B5EF4-FFF2-40B4-BE49-F238E27FC236}">
                <a16:creationId xmlns:a16="http://schemas.microsoft.com/office/drawing/2014/main" id="{38062A0A-3D00-4F2E-A78C-520C7A8814B0}"/>
              </a:ext>
            </a:extLst>
          </p:cNvPr>
          <p:cNvSpPr>
            <a:spLocks noGrp="1"/>
          </p:cNvSpPr>
          <p:nvPr userDrawn="1">
            <p:ph type="body" sz="quarter" idx="17" hasCustomPrompt="1"/>
          </p:nvPr>
        </p:nvSpPr>
        <p:spPr>
          <a:xfrm>
            <a:off x="3414584"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23" name="Segnaposto testo 6">
            <a:extLst>
              <a:ext uri="{FF2B5EF4-FFF2-40B4-BE49-F238E27FC236}">
                <a16:creationId xmlns:a16="http://schemas.microsoft.com/office/drawing/2014/main" id="{3FA3924C-C133-43D4-9617-6E7333D996FB}"/>
              </a:ext>
            </a:extLst>
          </p:cNvPr>
          <p:cNvSpPr>
            <a:spLocks noGrp="1"/>
          </p:cNvSpPr>
          <p:nvPr userDrawn="1">
            <p:ph type="body" sz="quarter" idx="18"/>
          </p:nvPr>
        </p:nvSpPr>
        <p:spPr>
          <a:xfrm>
            <a:off x="6250229" y="2887039"/>
            <a:ext cx="2503621" cy="3602662"/>
          </a:xfrm>
        </p:spPr>
        <p:txBody>
          <a:bodyPr>
            <a:normAutofit/>
          </a:bodyPr>
          <a:lstStyle>
            <a:lvl1pPr>
              <a:defRPr sz="1200"/>
            </a:lvl1pPr>
            <a:lvl2pPr>
              <a:defRPr sz="1200"/>
            </a:lvl2pPr>
            <a:lvl3pPr>
              <a:defRPr sz="1200"/>
            </a:lvl3pPr>
            <a:lvl4pPr>
              <a:defRPr sz="1200"/>
            </a:lvl4pPr>
            <a:lvl5pPr>
              <a:defRPr sz="1200"/>
            </a:lvl5pPr>
          </a:lstStyle>
          <a:p>
            <a:pPr lvl="0"/>
            <a:endParaRPr lang="it-IT"/>
          </a:p>
        </p:txBody>
      </p:sp>
      <p:sp>
        <p:nvSpPr>
          <p:cNvPr id="24" name="Segnaposto testo 9">
            <a:extLst>
              <a:ext uri="{FF2B5EF4-FFF2-40B4-BE49-F238E27FC236}">
                <a16:creationId xmlns:a16="http://schemas.microsoft.com/office/drawing/2014/main" id="{4F293ED1-7D64-49B8-81A0-5F5FB11E3592}"/>
              </a:ext>
            </a:extLst>
          </p:cNvPr>
          <p:cNvSpPr>
            <a:spLocks noGrp="1"/>
          </p:cNvSpPr>
          <p:nvPr userDrawn="1">
            <p:ph type="body" sz="quarter" idx="19" hasCustomPrompt="1"/>
          </p:nvPr>
        </p:nvSpPr>
        <p:spPr>
          <a:xfrm>
            <a:off x="6250252"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25" name="Segnaposto testo 6">
            <a:extLst>
              <a:ext uri="{FF2B5EF4-FFF2-40B4-BE49-F238E27FC236}">
                <a16:creationId xmlns:a16="http://schemas.microsoft.com/office/drawing/2014/main" id="{34980872-E501-48A5-8B13-B7016BEEE029}"/>
              </a:ext>
            </a:extLst>
          </p:cNvPr>
          <p:cNvSpPr>
            <a:spLocks noGrp="1"/>
          </p:cNvSpPr>
          <p:nvPr userDrawn="1">
            <p:ph type="body" sz="quarter" idx="20"/>
          </p:nvPr>
        </p:nvSpPr>
        <p:spPr>
          <a:xfrm>
            <a:off x="9157816" y="2887039"/>
            <a:ext cx="2503621" cy="3602662"/>
          </a:xfrm>
        </p:spPr>
        <p:txBody>
          <a:bodyPr>
            <a:normAutofit/>
          </a:bodyPr>
          <a:lstStyle>
            <a:lvl1pPr>
              <a:defRPr sz="1200"/>
            </a:lvl1pPr>
            <a:lvl2pPr>
              <a:defRPr sz="1200"/>
            </a:lvl2pPr>
            <a:lvl3pPr>
              <a:defRPr sz="1200"/>
            </a:lvl3pPr>
            <a:lvl4pPr>
              <a:defRPr sz="1200"/>
            </a:lvl4pPr>
            <a:lvl5pPr>
              <a:defRPr sz="1200"/>
            </a:lvl5pPr>
          </a:lstStyle>
          <a:p>
            <a:pPr lvl="0"/>
            <a:endParaRPr lang="it-IT"/>
          </a:p>
        </p:txBody>
      </p:sp>
      <p:sp>
        <p:nvSpPr>
          <p:cNvPr id="26" name="Segnaposto testo 9">
            <a:extLst>
              <a:ext uri="{FF2B5EF4-FFF2-40B4-BE49-F238E27FC236}">
                <a16:creationId xmlns:a16="http://schemas.microsoft.com/office/drawing/2014/main" id="{7359F283-E0AA-4871-A428-A58C8F3F0AAC}"/>
              </a:ext>
            </a:extLst>
          </p:cNvPr>
          <p:cNvSpPr>
            <a:spLocks noGrp="1"/>
          </p:cNvSpPr>
          <p:nvPr userDrawn="1">
            <p:ph type="body" sz="quarter" idx="21" hasCustomPrompt="1"/>
          </p:nvPr>
        </p:nvSpPr>
        <p:spPr>
          <a:xfrm>
            <a:off x="9157839" y="2239963"/>
            <a:ext cx="2503514" cy="441325"/>
          </a:xfrm>
        </p:spPr>
        <p:txBody>
          <a:bodyPr anchor="b">
            <a:normAutofit/>
          </a:bodyPr>
          <a:lstStyle>
            <a:lvl1pPr>
              <a:defRPr sz="1400" b="1">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it-IT"/>
              <a:t>TITOLO</a:t>
            </a:r>
          </a:p>
        </p:txBody>
      </p:sp>
      <p:sp>
        <p:nvSpPr>
          <p:cNvPr id="27" name="Ovale 26">
            <a:extLst>
              <a:ext uri="{FF2B5EF4-FFF2-40B4-BE49-F238E27FC236}">
                <a16:creationId xmlns:a16="http://schemas.microsoft.com/office/drawing/2014/main" id="{101D1BE9-9067-430D-A318-4BC1405F006A}"/>
              </a:ext>
            </a:extLst>
          </p:cNvPr>
          <p:cNvSpPr/>
          <p:nvPr userDrawn="1"/>
        </p:nvSpPr>
        <p:spPr>
          <a:xfrm>
            <a:off x="3223388"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Ovale 27">
            <a:extLst>
              <a:ext uri="{FF2B5EF4-FFF2-40B4-BE49-F238E27FC236}">
                <a16:creationId xmlns:a16="http://schemas.microsoft.com/office/drawing/2014/main" id="{F88114C5-1930-4807-8B76-4565A5FFB9B5}"/>
              </a:ext>
            </a:extLst>
          </p:cNvPr>
          <p:cNvSpPr/>
          <p:nvPr userDrawn="1"/>
        </p:nvSpPr>
        <p:spPr>
          <a:xfrm>
            <a:off x="6089680"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Ovale 28">
            <a:extLst>
              <a:ext uri="{FF2B5EF4-FFF2-40B4-BE49-F238E27FC236}">
                <a16:creationId xmlns:a16="http://schemas.microsoft.com/office/drawing/2014/main" id="{E2D6333A-9B81-4325-A926-22F5E403D75F}"/>
              </a:ext>
            </a:extLst>
          </p:cNvPr>
          <p:cNvSpPr/>
          <p:nvPr userDrawn="1"/>
        </p:nvSpPr>
        <p:spPr>
          <a:xfrm>
            <a:off x="8964764" y="3544304"/>
            <a:ext cx="2869255" cy="2945397"/>
          </a:xfrm>
          <a:prstGeom prst="ellipse">
            <a:avLst/>
          </a:pr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341040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agina Evidenza _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334963" y="1325365"/>
            <a:ext cx="11522075" cy="4222679"/>
          </a:xfrm>
        </p:spPr>
        <p:txBody>
          <a:bodyPr anchor="ctr"/>
          <a:lstStyle>
            <a:lvl1pPr>
              <a:defRPr sz="4000" b="0"/>
            </a:lvl1pPr>
          </a:lstStyle>
          <a:p>
            <a:r>
              <a:rPr lang="it-IT"/>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111CC047-04CB-4EEE-B2F2-962A185DE303}" type="datetime1">
              <a:rPr lang="it-IT" smtClean="0"/>
              <a:t>16/12/2024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1366766" y="1325366"/>
            <a:ext cx="4222679" cy="4222679"/>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1325366"/>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5548045"/>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028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gina Evidenza _ 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hasCustomPrompt="1"/>
          </p:nvPr>
        </p:nvSpPr>
        <p:spPr>
          <a:xfrm>
            <a:off x="763771" y="1775639"/>
            <a:ext cx="10664455" cy="2317896"/>
          </a:xfrm>
          <a:ln>
            <a:noFill/>
          </a:ln>
        </p:spPr>
        <p:txBody>
          <a:bodyPr anchor="b"/>
          <a:lstStyle>
            <a:lvl1pPr algn="ctr">
              <a:defRPr sz="4800" b="0">
                <a:solidFill>
                  <a:schemeClr val="bg1"/>
                </a:solidFill>
              </a:defRPr>
            </a:lvl1pPr>
          </a:lstStyle>
          <a:p>
            <a:r>
              <a:rPr lang="it-IT"/>
              <a:t>Inserire testo in evidenza</a:t>
            </a:r>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lvl1pPr>
              <a:defRPr>
                <a:solidFill>
                  <a:schemeClr val="bg1"/>
                </a:solidFill>
              </a:defRPr>
            </a:lvl1pPr>
          </a:lstStyle>
          <a:p>
            <a:fld id="{09325243-F249-40B6-B247-266AAB32C894}" type="datetime1">
              <a:rPr lang="it-IT" smtClean="0"/>
              <a:t>16/12/2024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lvl1pPr>
              <a:defRPr>
                <a:solidFill>
                  <a:schemeClr val="bg1"/>
                </a:solidFill>
              </a:defRPr>
            </a:lvl1p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‹N›</a:t>
            </a:fld>
            <a:endParaRPr lang="it-IT"/>
          </a:p>
        </p:txBody>
      </p:sp>
      <p:sp>
        <p:nvSpPr>
          <p:cNvPr id="9" name="Ovale 8">
            <a:extLst>
              <a:ext uri="{FF2B5EF4-FFF2-40B4-BE49-F238E27FC236}">
                <a16:creationId xmlns:a16="http://schemas.microsoft.com/office/drawing/2014/main" id="{6FCB4558-5B0B-4E68-99C0-73044CD4F7EE}"/>
              </a:ext>
            </a:extLst>
          </p:cNvPr>
          <p:cNvSpPr/>
          <p:nvPr userDrawn="1"/>
        </p:nvSpPr>
        <p:spPr>
          <a:xfrm>
            <a:off x="3233122" y="757946"/>
            <a:ext cx="5725755" cy="5725755"/>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0" name="Connettore diritto 9">
            <a:extLst>
              <a:ext uri="{FF2B5EF4-FFF2-40B4-BE49-F238E27FC236}">
                <a16:creationId xmlns:a16="http://schemas.microsoft.com/office/drawing/2014/main" id="{5CD3E5C6-1FD7-4A9E-A65F-282056577FB3}"/>
              </a:ext>
            </a:extLst>
          </p:cNvPr>
          <p:cNvCxnSpPr>
            <a:cxnSpLocks/>
          </p:cNvCxnSpPr>
          <p:nvPr userDrawn="1"/>
        </p:nvCxnSpPr>
        <p:spPr>
          <a:xfrm>
            <a:off x="0" y="729943"/>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D9DB920E-F5AB-4AF8-BFFC-D380A2D7FEAE}"/>
              </a:ext>
            </a:extLst>
          </p:cNvPr>
          <p:cNvCxnSpPr>
            <a:cxnSpLocks/>
          </p:cNvCxnSpPr>
          <p:nvPr userDrawn="1"/>
        </p:nvCxnSpPr>
        <p:spPr>
          <a:xfrm>
            <a:off x="0" y="648371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5FA801A9-B23D-4656-8AFA-3E413EDFA65F}"/>
              </a:ext>
            </a:extLst>
          </p:cNvPr>
          <p:cNvSpPr>
            <a:spLocks noGrp="1"/>
          </p:cNvSpPr>
          <p:nvPr>
            <p:ph type="body" sz="quarter" idx="13"/>
          </p:nvPr>
        </p:nvSpPr>
        <p:spPr>
          <a:xfrm>
            <a:off x="763588" y="4536830"/>
            <a:ext cx="10664825" cy="601907"/>
          </a:xfrm>
        </p:spPr>
        <p:txBody>
          <a:bodyPr/>
          <a:lstStyle>
            <a:lvl1pPr algn="ctr">
              <a:defRPr>
                <a:solidFill>
                  <a:schemeClr val="bg1"/>
                </a:solidFill>
              </a:defRPr>
            </a:lvl1pPr>
          </a:lstStyle>
          <a:p>
            <a:pPr lvl="0"/>
            <a:endParaRPr lang="it-IT"/>
          </a:p>
        </p:txBody>
      </p:sp>
    </p:spTree>
    <p:extLst>
      <p:ext uri="{BB962C8B-B14F-4D97-AF65-F5344CB8AC3E}">
        <p14:creationId xmlns:p14="http://schemas.microsoft.com/office/powerpoint/2010/main" val="39561244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 A">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2" name="Tema / Titolo / Docente  |  00. 00. 0000">
            <a:extLst>
              <a:ext uri="{FF2B5EF4-FFF2-40B4-BE49-F238E27FC236}">
                <a16:creationId xmlns:a16="http://schemas.microsoft.com/office/drawing/2014/main" id="{99FF4CA3-BA67-0511-3FE3-11769597A30E}"/>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rgbClr val="FFFFFF"/>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3" name="Titolo 5">
            <a:extLst>
              <a:ext uri="{FF2B5EF4-FFF2-40B4-BE49-F238E27FC236}">
                <a16:creationId xmlns:a16="http://schemas.microsoft.com/office/drawing/2014/main" id="{5660309B-4011-4FF9-71E9-5BC51EF56DF6}"/>
              </a:ext>
            </a:extLst>
          </p:cNvPr>
          <p:cNvSpPr>
            <a:spLocks noGrp="1"/>
          </p:cNvSpPr>
          <p:nvPr>
            <p:ph type="title" hasCustomPrompt="1"/>
          </p:nvPr>
        </p:nvSpPr>
        <p:spPr>
          <a:xfrm>
            <a:off x="603287" y="2853390"/>
            <a:ext cx="10986218" cy="2324100"/>
          </a:xfrm>
        </p:spPr>
        <p:txBody>
          <a:bodyPr lIns="0" tIns="360000" rIns="0" bIns="0" anchor="t"/>
          <a:lstStyle>
            <a:lvl1pPr>
              <a:defRPr lang="it-IT" dirty="0">
                <a:solidFill>
                  <a:schemeClr val="bg1"/>
                </a:solidFill>
              </a:defRPr>
            </a:lvl1pPr>
          </a:lstStyle>
          <a:p>
            <a:r>
              <a:rPr lang="it-IT"/>
              <a:t>Inserire titolo</a:t>
            </a:r>
          </a:p>
        </p:txBody>
      </p:sp>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pic>
        <p:nvPicPr>
          <p:cNvPr id="12" name="Immagine 11">
            <a:extLst>
              <a:ext uri="{FF2B5EF4-FFF2-40B4-BE49-F238E27FC236}">
                <a16:creationId xmlns:a16="http://schemas.microsoft.com/office/drawing/2014/main" id="{17ADE777-6F12-4FCD-980D-1255A25F2D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415" y="340536"/>
            <a:ext cx="2520000" cy="1099885"/>
          </a:xfrm>
          <a:prstGeom prst="rect">
            <a:avLst/>
          </a:prstGeom>
        </p:spPr>
      </p:pic>
    </p:spTree>
    <p:extLst>
      <p:ext uri="{BB962C8B-B14F-4D97-AF65-F5344CB8AC3E}">
        <p14:creationId xmlns:p14="http://schemas.microsoft.com/office/powerpoint/2010/main" val="2090585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over B">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sp>
        <p:nvSpPr>
          <p:cNvPr id="36" name="Ovale 35">
            <a:extLst>
              <a:ext uri="{FF2B5EF4-FFF2-40B4-BE49-F238E27FC236}">
                <a16:creationId xmlns:a16="http://schemas.microsoft.com/office/drawing/2014/main" id="{51B3AA80-97EC-50CB-4FE0-29FF43A159AF}"/>
              </a:ext>
            </a:extLst>
          </p:cNvPr>
          <p:cNvSpPr/>
          <p:nvPr userDrawn="1"/>
        </p:nvSpPr>
        <p:spPr>
          <a:xfrm>
            <a:off x="2609" y="-5443635"/>
            <a:ext cx="10887979" cy="10887270"/>
          </a:xfrm>
          <a:prstGeom prst="ellipse">
            <a:avLst/>
          </a:prstGeom>
          <a:gradFill flip="none" rotWithShape="1">
            <a:gsLst>
              <a:gs pos="38000">
                <a:schemeClr val="tx1">
                  <a:lumMod val="0"/>
                  <a:lumOff val="100000"/>
                  <a:alpha val="1100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
        <p:nvSpPr>
          <p:cNvPr id="38" name="Ovale 37">
            <a:extLst>
              <a:ext uri="{FF2B5EF4-FFF2-40B4-BE49-F238E27FC236}">
                <a16:creationId xmlns:a16="http://schemas.microsoft.com/office/drawing/2014/main" id="{0F01AAD3-5366-6929-C4BA-2E51CD3F31D4}"/>
              </a:ext>
            </a:extLst>
          </p:cNvPr>
          <p:cNvSpPr/>
          <p:nvPr userDrawn="1"/>
        </p:nvSpPr>
        <p:spPr>
          <a:xfrm rot="19314398">
            <a:off x="2609" y="5468773"/>
            <a:ext cx="10887979" cy="10887270"/>
          </a:xfrm>
          <a:prstGeom prst="ellipse">
            <a:avLst/>
          </a:prstGeom>
          <a:gradFill flip="none" rotWithShape="1">
            <a:gsLst>
              <a:gs pos="38000">
                <a:schemeClr val="tx1">
                  <a:lumMod val="0"/>
                  <a:lumOff val="100000"/>
                  <a:alpha val="10301"/>
                </a:schemeClr>
              </a:gs>
              <a:gs pos="82000">
                <a:schemeClr val="accent3">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Linea">
            <a:extLst>
              <a:ext uri="{FF2B5EF4-FFF2-40B4-BE49-F238E27FC236}">
                <a16:creationId xmlns:a16="http://schemas.microsoft.com/office/drawing/2014/main" id="{2889EA06-D03D-AD37-B610-762B18DC9D96}"/>
              </a:ext>
            </a:extLst>
          </p:cNvPr>
          <p:cNvSpPr/>
          <p:nvPr userDrawn="1"/>
        </p:nvSpPr>
        <p:spPr>
          <a:xfrm rot="10800000" flipH="1">
            <a:off x="10895557" y="1057"/>
            <a:ext cx="1" cy="6855889"/>
          </a:xfrm>
          <a:prstGeom prst="line">
            <a:avLst/>
          </a:prstGeom>
          <a:ln w="6350">
            <a:solidFill>
              <a:schemeClr val="bg1">
                <a:alpha val="50000"/>
              </a:schemeClr>
            </a:solidFill>
            <a:miter lim="400000"/>
          </a:ln>
        </p:spPr>
        <p:txBody>
          <a:bodyPr lIns="25399" tIns="25399" rIns="25399" bIns="25399" anchor="ctr"/>
          <a:lstStyle/>
          <a:p>
            <a:endParaRPr sz="1200">
              <a:latin typeface="Manrope" pitchFamily="2" charset="0"/>
            </a:endParaRPr>
          </a:p>
        </p:txBody>
      </p:sp>
      <p:sp>
        <p:nvSpPr>
          <p:cNvPr id="11" name="Linea">
            <a:extLst>
              <a:ext uri="{FF2B5EF4-FFF2-40B4-BE49-F238E27FC236}">
                <a16:creationId xmlns:a16="http://schemas.microsoft.com/office/drawing/2014/main" id="{1C01A8D5-245E-26D8-2ECA-82D4764647AF}"/>
              </a:ext>
            </a:extLst>
          </p:cNvPr>
          <p:cNvSpPr/>
          <p:nvPr userDrawn="1"/>
        </p:nvSpPr>
        <p:spPr>
          <a:xfrm rot="10800000">
            <a:off x="-3064" y="5436688"/>
            <a:ext cx="12198128" cy="1"/>
          </a:xfrm>
          <a:prstGeom prst="line">
            <a:avLst/>
          </a:prstGeom>
          <a:ln w="6350">
            <a:solidFill>
              <a:schemeClr val="bg1">
                <a:alpha val="50000"/>
              </a:schemeClr>
            </a:solidFill>
            <a:miter lim="400000"/>
          </a:ln>
        </p:spPr>
        <p:txBody>
          <a:bodyPr lIns="25399" tIns="25399" rIns="25399" bIns="25399" anchor="ctr"/>
          <a:lstStyle/>
          <a:p>
            <a:endParaRPr sz="1200">
              <a:latin typeface="Manrope" pitchFamily="2" charset="0"/>
            </a:endParaRPr>
          </a:p>
        </p:txBody>
      </p:sp>
      <p:sp>
        <p:nvSpPr>
          <p:cNvPr id="24" name="Titolo 5">
            <a:extLst>
              <a:ext uri="{FF2B5EF4-FFF2-40B4-BE49-F238E27FC236}">
                <a16:creationId xmlns:a16="http://schemas.microsoft.com/office/drawing/2014/main" id="{7A3C36CA-9D5D-490C-3E31-571AF7EC542E}"/>
              </a:ext>
            </a:extLst>
          </p:cNvPr>
          <p:cNvSpPr>
            <a:spLocks noGrp="1"/>
          </p:cNvSpPr>
          <p:nvPr>
            <p:ph type="title" hasCustomPrompt="1"/>
          </p:nvPr>
        </p:nvSpPr>
        <p:spPr>
          <a:xfrm>
            <a:off x="593376" y="2970949"/>
            <a:ext cx="10297220" cy="1979441"/>
          </a:xfrm>
          <a:prstGeom prst="rect">
            <a:avLst/>
          </a:prstGeom>
        </p:spPr>
        <p:txBody>
          <a:bodyPr lIns="0" tIns="360000" rIns="0" bIns="0" anchor="b"/>
          <a:lstStyle>
            <a:lvl1pPr>
              <a:defRPr>
                <a:solidFill>
                  <a:schemeClr val="bg1"/>
                </a:solidFill>
              </a:defRPr>
            </a:lvl1pPr>
          </a:lstStyle>
          <a:p>
            <a:r>
              <a:rPr lang="it-IT"/>
              <a:t>Inserire titolo</a:t>
            </a:r>
            <a:br>
              <a:rPr lang="it-IT"/>
            </a:br>
            <a:r>
              <a:rPr lang="it-IT"/>
              <a:t>Presentazione</a:t>
            </a:r>
          </a:p>
        </p:txBody>
      </p:sp>
      <p:sp>
        <p:nvSpPr>
          <p:cNvPr id="25" name="Tema / Titolo / Docente  |  00. 00. 0000">
            <a:extLst>
              <a:ext uri="{FF2B5EF4-FFF2-40B4-BE49-F238E27FC236}">
                <a16:creationId xmlns:a16="http://schemas.microsoft.com/office/drawing/2014/main" id="{A4A528BE-7AD2-13B5-15DC-484153FDCFB1}"/>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pic>
        <p:nvPicPr>
          <p:cNvPr id="9" name="Immagine 8">
            <a:extLst>
              <a:ext uri="{FF2B5EF4-FFF2-40B4-BE49-F238E27FC236}">
                <a16:creationId xmlns:a16="http://schemas.microsoft.com/office/drawing/2014/main" id="{EE13B68B-5E70-4386-A49F-885614E5E9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8415" y="340536"/>
            <a:ext cx="2520000" cy="1099885"/>
          </a:xfrm>
          <a:prstGeom prst="rect">
            <a:avLst/>
          </a:prstGeom>
        </p:spPr>
      </p:pic>
    </p:spTree>
    <p:extLst>
      <p:ext uri="{BB962C8B-B14F-4D97-AF65-F5344CB8AC3E}">
        <p14:creationId xmlns:p14="http://schemas.microsoft.com/office/powerpoint/2010/main" val="12355012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C">
    <p:bg>
      <p:bgPr>
        <a:gradFill>
          <a:gsLst>
            <a:gs pos="68000">
              <a:schemeClr val="accent3"/>
            </a:gs>
            <a:gs pos="100000">
              <a:schemeClr val="bg1"/>
            </a:gs>
            <a:gs pos="27000">
              <a:schemeClr val="accent1"/>
            </a:gs>
          </a:gsLst>
          <a:lin ang="5400000" scaled="0"/>
        </a:gradFill>
        <a:effectLst/>
      </p:bgPr>
    </p:bg>
    <p:spTree>
      <p:nvGrpSpPr>
        <p:cNvPr id="1" name=""/>
        <p:cNvGrpSpPr/>
        <p:nvPr/>
      </p:nvGrpSpPr>
      <p:grpSpPr>
        <a:xfrm>
          <a:off x="0" y="0"/>
          <a:ext cx="0" cy="0"/>
          <a:chOff x="0" y="0"/>
          <a:chExt cx="0" cy="0"/>
        </a:xfrm>
      </p:grpSpPr>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lgn="r">
                <a:defRPr sz="2200">
                  <a:solidFill>
                    <a:srgbClr val="102C53"/>
                  </a:solidFill>
                </a:defRPr>
              </a:lvl1pPr>
            </a:lstStyle>
            <a:p>
              <a:r>
                <a:rPr sz="900" b="1" err="1">
                  <a:latin typeface="Manrope" pitchFamily="2" charset="0"/>
                </a:rPr>
                <a:t>Dicitura</a:t>
              </a:r>
              <a:r>
                <a:rPr sz="900" b="1">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lgn="r">
                <a:defRPr sz="2200">
                  <a:solidFill>
                    <a:srgbClr val="102C53"/>
                  </a:solidFill>
                </a:defRPr>
              </a:lvl1pPr>
            </a:lstStyle>
            <a:p>
              <a:r>
                <a:rPr sz="900" b="1" err="1">
                  <a:latin typeface="Manrope" pitchFamily="2" charset="0"/>
                </a:rPr>
                <a:t>Dicitura</a:t>
              </a:r>
              <a:r>
                <a:rPr sz="900" b="1">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pic>
        <p:nvPicPr>
          <p:cNvPr id="51" name="Immagine 50">
            <a:extLst>
              <a:ext uri="{FF2B5EF4-FFF2-40B4-BE49-F238E27FC236}">
                <a16:creationId xmlns:a16="http://schemas.microsoft.com/office/drawing/2014/main" id="{181E7BAF-676D-D668-15AC-6903A8FCDE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0934" y="6123318"/>
            <a:ext cx="1548101" cy="499859"/>
          </a:xfrm>
          <a:prstGeom prst="rect">
            <a:avLst/>
          </a:prstGeom>
        </p:spPr>
      </p:pic>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31" name="Cerchio">
            <a:extLst>
              <a:ext uri="{FF2B5EF4-FFF2-40B4-BE49-F238E27FC236}">
                <a16:creationId xmlns:a16="http://schemas.microsoft.com/office/drawing/2014/main" id="{A9903704-CFC7-476C-9852-F48766C69614}"/>
              </a:ext>
            </a:extLst>
          </p:cNvPr>
          <p:cNvSpPr/>
          <p:nvPr userDrawn="1"/>
        </p:nvSpPr>
        <p:spPr>
          <a:xfrm rot="10800000">
            <a:off x="7559558" y="-2130267"/>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sp>
        <p:nvSpPr>
          <p:cNvPr id="32" name="Cerchio">
            <a:extLst>
              <a:ext uri="{FF2B5EF4-FFF2-40B4-BE49-F238E27FC236}">
                <a16:creationId xmlns:a16="http://schemas.microsoft.com/office/drawing/2014/main" id="{A6756836-4360-4832-91E9-DC1FED362D89}"/>
              </a:ext>
            </a:extLst>
          </p:cNvPr>
          <p:cNvSpPr/>
          <p:nvPr userDrawn="1"/>
        </p:nvSpPr>
        <p:spPr>
          <a:xfrm>
            <a:off x="7559559" y="1879907"/>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cxnSp>
        <p:nvCxnSpPr>
          <p:cNvPr id="33" name="Connettore diritto 32">
            <a:extLst>
              <a:ext uri="{FF2B5EF4-FFF2-40B4-BE49-F238E27FC236}">
                <a16:creationId xmlns:a16="http://schemas.microsoft.com/office/drawing/2014/main" id="{21D738D7-7E88-4675-A0EF-E3BAD613F5D5}"/>
              </a:ext>
            </a:extLst>
          </p:cNvPr>
          <p:cNvCxnSpPr>
            <a:cxnSpLocks/>
          </p:cNvCxnSpPr>
          <p:nvPr userDrawn="1"/>
        </p:nvCxnSpPr>
        <p:spPr>
          <a:xfrm>
            <a:off x="11569992" y="-973483"/>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4" name="Connettore diritto 53">
            <a:extLst>
              <a:ext uri="{FF2B5EF4-FFF2-40B4-BE49-F238E27FC236}">
                <a16:creationId xmlns:a16="http://schemas.microsoft.com/office/drawing/2014/main" id="{F9039971-82D3-47A9-A22B-57F88091170C}"/>
              </a:ext>
            </a:extLst>
          </p:cNvPr>
          <p:cNvCxnSpPr>
            <a:cxnSpLocks/>
          </p:cNvCxnSpPr>
          <p:nvPr userDrawn="1"/>
        </p:nvCxnSpPr>
        <p:spPr>
          <a:xfrm>
            <a:off x="7534019" y="-973483"/>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55" name="Connettore diritto 54">
            <a:extLst>
              <a:ext uri="{FF2B5EF4-FFF2-40B4-BE49-F238E27FC236}">
                <a16:creationId xmlns:a16="http://schemas.microsoft.com/office/drawing/2014/main" id="{646E7D75-6D87-4823-9E66-BDAA6D07313A}"/>
              </a:ext>
            </a:extLst>
          </p:cNvPr>
          <p:cNvCxnSpPr>
            <a:cxnSpLocks/>
          </p:cNvCxnSpPr>
          <p:nvPr userDrawn="1"/>
        </p:nvCxnSpPr>
        <p:spPr>
          <a:xfrm>
            <a:off x="0" y="1879907"/>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5006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ver D">
    <p:bg>
      <p:bgPr>
        <a:gradFill>
          <a:gsLst>
            <a:gs pos="100000">
              <a:srgbClr val="8795A8"/>
            </a:gs>
            <a:gs pos="27000">
              <a:srgbClr val="102C53"/>
            </a:gs>
          </a:gsLst>
          <a:lin ang="5400000" scaled="0"/>
        </a:gradFill>
        <a:effectLst/>
      </p:bgPr>
    </p:bg>
    <p:spTree>
      <p:nvGrpSpPr>
        <p:cNvPr id="1" name=""/>
        <p:cNvGrpSpPr/>
        <p:nvPr/>
      </p:nvGrpSpPr>
      <p:grpSpPr>
        <a:xfrm>
          <a:off x="0" y="0"/>
          <a:ext cx="0" cy="0"/>
          <a:chOff x="0" y="0"/>
          <a:chExt cx="0" cy="0"/>
        </a:xfrm>
      </p:grpSpPr>
      <p:sp>
        <p:nvSpPr>
          <p:cNvPr id="4" name="Ovale 3">
            <a:extLst>
              <a:ext uri="{FF2B5EF4-FFF2-40B4-BE49-F238E27FC236}">
                <a16:creationId xmlns:a16="http://schemas.microsoft.com/office/drawing/2014/main" id="{0F18E289-8097-CB41-B2E0-E50D794D361D}"/>
              </a:ext>
            </a:extLst>
          </p:cNvPr>
          <p:cNvSpPr/>
          <p:nvPr userDrawn="1"/>
        </p:nvSpPr>
        <p:spPr>
          <a:xfrm>
            <a:off x="2609" y="1424519"/>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
        <p:nvSpPr>
          <p:cNvPr id="34" name="t">
            <a:extLst>
              <a:ext uri="{FF2B5EF4-FFF2-40B4-BE49-F238E27FC236}">
                <a16:creationId xmlns:a16="http://schemas.microsoft.com/office/drawing/2014/main" id="{5904BB58-3F14-9C88-2C51-FC53AD74ECDB}"/>
              </a:ext>
            </a:extLst>
          </p:cNvPr>
          <p:cNvSpPr/>
          <p:nvPr userDrawn="1"/>
        </p:nvSpPr>
        <p:spPr>
          <a:xfrm>
            <a:off x="-13900" y="5890078"/>
            <a:ext cx="12220596" cy="978076"/>
          </a:xfrm>
          <a:prstGeom prst="rect">
            <a:avLst/>
          </a:prstGeom>
          <a:solidFill>
            <a:srgbClr val="FFFFFF"/>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25400" tIns="25400" rIns="25400" bIns="25400" anchor="ctr"/>
          <a:lstStyle>
            <a:lvl1pPr algn="ctr" defTabSz="825500">
              <a:defRPr sz="3200">
                <a:solidFill>
                  <a:srgbClr val="FFFFFF"/>
                </a:solidFill>
                <a:latin typeface="Helvetica Neue Medium"/>
                <a:ea typeface="Helvetica Neue Medium"/>
                <a:cs typeface="Helvetica Neue Medium"/>
                <a:sym typeface="Helvetica Neue Medium"/>
              </a:defRPr>
            </a:lvl1pPr>
          </a:lstStyle>
          <a:p>
            <a:r>
              <a:rPr sz="1600">
                <a:latin typeface="Arial" panose="020B0604020202020204" pitchFamily="34" charset="0"/>
                <a:cs typeface="Arial" panose="020B0604020202020204" pitchFamily="34" charset="0"/>
              </a:rPr>
              <a:t>t</a:t>
            </a:r>
          </a:p>
        </p:txBody>
      </p:sp>
      <p:grpSp>
        <p:nvGrpSpPr>
          <p:cNvPr id="35" name="Raggruppa">
            <a:extLst>
              <a:ext uri="{FF2B5EF4-FFF2-40B4-BE49-F238E27FC236}">
                <a16:creationId xmlns:a16="http://schemas.microsoft.com/office/drawing/2014/main" id="{10E0AFDC-3F66-1CFB-E987-27D87A91FC3E}"/>
              </a:ext>
            </a:extLst>
          </p:cNvPr>
          <p:cNvGrpSpPr/>
          <p:nvPr userDrawn="1"/>
        </p:nvGrpSpPr>
        <p:grpSpPr>
          <a:xfrm>
            <a:off x="2454737" y="6112429"/>
            <a:ext cx="774301" cy="512711"/>
            <a:chOff x="55030" y="-1"/>
            <a:chExt cx="1548497" cy="1025419"/>
          </a:xfrm>
        </p:grpSpPr>
        <p:sp>
          <p:nvSpPr>
            <p:cNvPr id="36" name="Dicitura 01">
              <a:extLst>
                <a:ext uri="{FF2B5EF4-FFF2-40B4-BE49-F238E27FC236}">
                  <a16:creationId xmlns:a16="http://schemas.microsoft.com/office/drawing/2014/main" id="{10073F5C-DD0F-6D06-4F37-6385373A1AB7}"/>
                </a:ext>
              </a:extLst>
            </p:cNvPr>
            <p:cNvSpPr txBox="1"/>
            <p:nvPr/>
          </p:nvSpPr>
          <p:spPr>
            <a:xfrm>
              <a:off x="55030" y="102541"/>
              <a:ext cx="1391313" cy="4821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lgn="r">
                <a:defRPr sz="2200">
                  <a:solidFill>
                    <a:srgbClr val="102C53"/>
                  </a:solidFill>
                </a:defRPr>
              </a:lvl1pPr>
            </a:lstStyle>
            <a:p>
              <a:r>
                <a:rPr sz="900" b="1" err="1">
                  <a:latin typeface="Manrope" pitchFamily="2" charset="0"/>
                </a:rPr>
                <a:t>Dicitura</a:t>
              </a:r>
              <a:r>
                <a:rPr sz="900" b="1">
                  <a:latin typeface="Manrope" pitchFamily="2" charset="0"/>
                </a:rPr>
                <a:t> 01</a:t>
              </a:r>
            </a:p>
          </p:txBody>
        </p:sp>
        <p:sp>
          <p:nvSpPr>
            <p:cNvPr id="37" name="Linea">
              <a:extLst>
                <a:ext uri="{FF2B5EF4-FFF2-40B4-BE49-F238E27FC236}">
                  <a16:creationId xmlns:a16="http://schemas.microsoft.com/office/drawing/2014/main" id="{A2D93BEA-CDAB-B761-4314-7A4D96C6DDEB}"/>
                </a:ext>
              </a:extLst>
            </p:cNvPr>
            <p:cNvSpPr/>
            <p:nvPr/>
          </p:nvSpPr>
          <p:spPr>
            <a:xfrm flipV="1">
              <a:off x="1603526"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a:latin typeface="Manrope" pitchFamily="2" charset="0"/>
              </a:endParaRPr>
            </a:p>
          </p:txBody>
        </p:sp>
      </p:grpSp>
      <p:grpSp>
        <p:nvGrpSpPr>
          <p:cNvPr id="38" name="Raggruppa">
            <a:extLst>
              <a:ext uri="{FF2B5EF4-FFF2-40B4-BE49-F238E27FC236}">
                <a16:creationId xmlns:a16="http://schemas.microsoft.com/office/drawing/2014/main" id="{56DCEED6-6F0E-CCBB-2279-C15A32771039}"/>
              </a:ext>
            </a:extLst>
          </p:cNvPr>
          <p:cNvGrpSpPr/>
          <p:nvPr userDrawn="1"/>
        </p:nvGrpSpPr>
        <p:grpSpPr>
          <a:xfrm>
            <a:off x="6067169" y="6112429"/>
            <a:ext cx="790072" cy="512711"/>
            <a:chOff x="70058" y="-1"/>
            <a:chExt cx="1580036" cy="1025419"/>
          </a:xfrm>
        </p:grpSpPr>
        <p:sp>
          <p:nvSpPr>
            <p:cNvPr id="39" name="Dicitura 02">
              <a:extLst>
                <a:ext uri="{FF2B5EF4-FFF2-40B4-BE49-F238E27FC236}">
                  <a16:creationId xmlns:a16="http://schemas.microsoft.com/office/drawing/2014/main" id="{65F304E2-7E9C-B774-6D16-605FDABF18A3}"/>
                </a:ext>
              </a:extLst>
            </p:cNvPr>
            <p:cNvSpPr txBox="1"/>
            <p:nvPr/>
          </p:nvSpPr>
          <p:spPr>
            <a:xfrm>
              <a:off x="70058" y="102541"/>
              <a:ext cx="1426577" cy="482183"/>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lgn="r">
                <a:defRPr sz="2200">
                  <a:solidFill>
                    <a:srgbClr val="102C53"/>
                  </a:solidFill>
                </a:defRPr>
              </a:lvl1pPr>
            </a:lstStyle>
            <a:p>
              <a:r>
                <a:rPr sz="900" b="1" err="1">
                  <a:latin typeface="Manrope" pitchFamily="2" charset="0"/>
                </a:rPr>
                <a:t>Dicitura</a:t>
              </a:r>
              <a:r>
                <a:rPr sz="900" b="1">
                  <a:latin typeface="Manrope" pitchFamily="2" charset="0"/>
                </a:rPr>
                <a:t> 02</a:t>
              </a:r>
            </a:p>
          </p:txBody>
        </p:sp>
        <p:sp>
          <p:nvSpPr>
            <p:cNvPr id="40" name="Linea">
              <a:extLst>
                <a:ext uri="{FF2B5EF4-FFF2-40B4-BE49-F238E27FC236}">
                  <a16:creationId xmlns:a16="http://schemas.microsoft.com/office/drawing/2014/main" id="{0D3513D8-03DF-07FB-C95C-75AB43EA944A}"/>
                </a:ext>
              </a:extLst>
            </p:cNvPr>
            <p:cNvSpPr/>
            <p:nvPr/>
          </p:nvSpPr>
          <p:spPr>
            <a:xfrm flipV="1">
              <a:off x="1650093" y="-1"/>
              <a:ext cx="1" cy="1025419"/>
            </a:xfrm>
            <a:prstGeom prst="line">
              <a:avLst/>
            </a:prstGeom>
            <a:noFill/>
            <a:ln w="9525" cap="flat">
              <a:solidFill>
                <a:srgbClr val="102C53"/>
              </a:solidFill>
              <a:prstDash val="solid"/>
              <a:miter lim="400000"/>
            </a:ln>
            <a:effectLst/>
          </p:spPr>
          <p:txBody>
            <a:bodyPr wrap="square" lIns="50800" tIns="50800" rIns="50800" bIns="50800" numCol="1" anchor="ctr">
              <a:noAutofit/>
            </a:bodyPr>
            <a:lstStyle/>
            <a:p>
              <a:endParaRPr sz="338">
                <a:latin typeface="Manrope" pitchFamily="2" charset="0"/>
              </a:endParaRPr>
            </a:p>
          </p:txBody>
        </p:sp>
      </p:grpSp>
      <p:grpSp>
        <p:nvGrpSpPr>
          <p:cNvPr id="41" name="Raggruppa">
            <a:extLst>
              <a:ext uri="{FF2B5EF4-FFF2-40B4-BE49-F238E27FC236}">
                <a16:creationId xmlns:a16="http://schemas.microsoft.com/office/drawing/2014/main" id="{EE4E4B32-B5F8-3F30-EE38-C91ECC226870}"/>
              </a:ext>
            </a:extLst>
          </p:cNvPr>
          <p:cNvGrpSpPr/>
          <p:nvPr userDrawn="1"/>
        </p:nvGrpSpPr>
        <p:grpSpPr>
          <a:xfrm>
            <a:off x="7104925" y="6152538"/>
            <a:ext cx="979517" cy="453158"/>
            <a:chOff x="60711" y="0"/>
            <a:chExt cx="1958904" cy="906313"/>
          </a:xfrm>
        </p:grpSpPr>
        <p:sp>
          <p:nvSpPr>
            <p:cNvPr id="42" name="Logo">
              <a:extLst>
                <a:ext uri="{FF2B5EF4-FFF2-40B4-BE49-F238E27FC236}">
                  <a16:creationId xmlns:a16="http://schemas.microsoft.com/office/drawing/2014/main" id="{01F912F9-4CA7-0309-4362-4AE504D449B0}"/>
                </a:ext>
              </a:extLst>
            </p:cNvPr>
            <p:cNvSpPr txBox="1"/>
            <p:nvPr/>
          </p:nvSpPr>
          <p:spPr>
            <a:xfrm>
              <a:off x="996967" y="135122"/>
              <a:ext cx="1022648" cy="636070"/>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43" name="Poligono">
              <a:extLst>
                <a:ext uri="{FF2B5EF4-FFF2-40B4-BE49-F238E27FC236}">
                  <a16:creationId xmlns:a16="http://schemas.microsoft.com/office/drawing/2014/main" id="{1A2CDB77-2460-9096-7611-C3E31F3AB038}"/>
                </a:ext>
              </a:extLst>
            </p:cNvPr>
            <p:cNvSpPr/>
            <p:nvPr/>
          </p:nvSpPr>
          <p:spPr>
            <a:xfrm>
              <a:off x="60711" y="0"/>
              <a:ext cx="784891" cy="90631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nvGrpSpPr>
          <p:cNvPr id="44" name="Raggruppa">
            <a:extLst>
              <a:ext uri="{FF2B5EF4-FFF2-40B4-BE49-F238E27FC236}">
                <a16:creationId xmlns:a16="http://schemas.microsoft.com/office/drawing/2014/main" id="{E9DC9E88-ED5E-A322-CEF0-BA8C7730DD17}"/>
              </a:ext>
            </a:extLst>
          </p:cNvPr>
          <p:cNvGrpSpPr/>
          <p:nvPr userDrawn="1"/>
        </p:nvGrpSpPr>
        <p:grpSpPr>
          <a:xfrm>
            <a:off x="3478116" y="6125021"/>
            <a:ext cx="2345580" cy="508191"/>
            <a:chOff x="-1" y="0"/>
            <a:chExt cx="4690853" cy="1016381"/>
          </a:xfrm>
        </p:grpSpPr>
        <p:grpSp>
          <p:nvGrpSpPr>
            <p:cNvPr id="45" name="Raggruppa">
              <a:extLst>
                <a:ext uri="{FF2B5EF4-FFF2-40B4-BE49-F238E27FC236}">
                  <a16:creationId xmlns:a16="http://schemas.microsoft.com/office/drawing/2014/main" id="{0AAB06EA-BD72-204E-2331-5ADA684865D6}"/>
                </a:ext>
              </a:extLst>
            </p:cNvPr>
            <p:cNvGrpSpPr/>
            <p:nvPr/>
          </p:nvGrpSpPr>
          <p:grpSpPr>
            <a:xfrm>
              <a:off x="-1" y="0"/>
              <a:ext cx="2032314" cy="1016381"/>
              <a:chOff x="0" y="0"/>
              <a:chExt cx="2032313" cy="1016380"/>
            </a:xfrm>
          </p:grpSpPr>
          <p:sp>
            <p:nvSpPr>
              <p:cNvPr id="49" name="Logo">
                <a:extLst>
                  <a:ext uri="{FF2B5EF4-FFF2-40B4-BE49-F238E27FC236}">
                    <a16:creationId xmlns:a16="http://schemas.microsoft.com/office/drawing/2014/main" id="{E2A46CB7-6126-FAF4-587A-DD55008E4667}"/>
                  </a:ext>
                </a:extLst>
              </p:cNvPr>
              <p:cNvSpPr txBox="1"/>
              <p:nvPr/>
            </p:nvSpPr>
            <p:spPr>
              <a:xfrm>
                <a:off x="1009665" y="190150"/>
                <a:ext cx="1022648" cy="6360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50" name="Triangolo">
                <a:extLst>
                  <a:ext uri="{FF2B5EF4-FFF2-40B4-BE49-F238E27FC236}">
                    <a16:creationId xmlns:a16="http://schemas.microsoft.com/office/drawing/2014/main" id="{49414913-DF6E-3124-0037-4413F4E9DBA5}"/>
                  </a:ext>
                </a:extLst>
              </p:cNvPr>
              <p:cNvSpPr/>
              <p:nvPr/>
            </p:nvSpPr>
            <p:spPr>
              <a:xfrm>
                <a:off x="0" y="0"/>
                <a:ext cx="1016380" cy="10163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nvGrpSpPr>
            <p:cNvPr id="46" name="Raggruppa">
              <a:extLst>
                <a:ext uri="{FF2B5EF4-FFF2-40B4-BE49-F238E27FC236}">
                  <a16:creationId xmlns:a16="http://schemas.microsoft.com/office/drawing/2014/main" id="{2E1D7F5F-ABE7-5DE5-9E9B-5271458A6691}"/>
                </a:ext>
              </a:extLst>
            </p:cNvPr>
            <p:cNvGrpSpPr/>
            <p:nvPr/>
          </p:nvGrpSpPr>
          <p:grpSpPr>
            <a:xfrm>
              <a:off x="2519023" y="0"/>
              <a:ext cx="2171829" cy="1016381"/>
              <a:chOff x="0" y="0"/>
              <a:chExt cx="2171826" cy="1016380"/>
            </a:xfrm>
          </p:grpSpPr>
          <p:sp>
            <p:nvSpPr>
              <p:cNvPr id="47" name="Logo">
                <a:extLst>
                  <a:ext uri="{FF2B5EF4-FFF2-40B4-BE49-F238E27FC236}">
                    <a16:creationId xmlns:a16="http://schemas.microsoft.com/office/drawing/2014/main" id="{FB792114-1E03-A8B8-F9F6-0BD1E522B30C}"/>
                  </a:ext>
                </a:extLst>
              </p:cNvPr>
              <p:cNvSpPr txBox="1"/>
              <p:nvPr/>
            </p:nvSpPr>
            <p:spPr>
              <a:xfrm>
                <a:off x="1149178" y="190150"/>
                <a:ext cx="1022648" cy="636071"/>
              </a:xfrm>
              <a:prstGeom prst="rect">
                <a:avLst/>
              </a:prstGeom>
              <a:noFill/>
              <a:ln w="12700" cap="flat">
                <a:noFill/>
                <a:miter lim="400000"/>
              </a:ln>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50800" tIns="50800" rIns="50800" bIns="50800" numCol="1" anchor="ctr">
                <a:spAutoFit/>
              </a:bodyPr>
              <a:lstStyle>
                <a:lvl1pPr>
                  <a:defRPr sz="2800">
                    <a:solidFill>
                      <a:srgbClr val="D5D5D5"/>
                    </a:solidFill>
                  </a:defRPr>
                </a:lvl1pPr>
              </a:lstStyle>
              <a:p>
                <a:r>
                  <a:rPr sz="1400">
                    <a:latin typeface="Manrope" pitchFamily="2" charset="0"/>
                  </a:rPr>
                  <a:t>Logo</a:t>
                </a:r>
              </a:p>
            </p:txBody>
          </p:sp>
          <p:sp>
            <p:nvSpPr>
              <p:cNvPr id="48" name="Rettangolo arrotondato">
                <a:extLst>
                  <a:ext uri="{FF2B5EF4-FFF2-40B4-BE49-F238E27FC236}">
                    <a16:creationId xmlns:a16="http://schemas.microsoft.com/office/drawing/2014/main" id="{51D7D47B-E4A9-117B-C867-618C7B14273D}"/>
                  </a:ext>
                </a:extLst>
              </p:cNvPr>
              <p:cNvSpPr/>
              <p:nvPr/>
            </p:nvSpPr>
            <p:spPr>
              <a:xfrm>
                <a:off x="0" y="0"/>
                <a:ext cx="1016380" cy="1016380"/>
              </a:xfrm>
              <a:prstGeom prst="roundRect">
                <a:avLst>
                  <a:gd name="adj" fmla="val 9826"/>
                </a:avLst>
              </a:prstGeom>
              <a:solidFill>
                <a:srgbClr val="D5D5D5"/>
              </a:solidFill>
              <a:ln w="12700" cap="flat">
                <a:noFill/>
                <a:miter lim="400000"/>
              </a:ln>
              <a:effectLst/>
            </p:spPr>
            <p:txBody>
              <a:bodyPr wrap="square" lIns="50800" tIns="50800" rIns="50800" bIns="50800" numCol="1" anchor="ctr">
                <a:noAutofit/>
              </a:bodyPr>
              <a:lstStyle/>
              <a:p>
                <a:pPr algn="ctr" defTabSz="412756">
                  <a:defRPr sz="3200">
                    <a:solidFill>
                      <a:srgbClr val="D5D5D5"/>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grpSp>
      </p:grpSp>
      <p:pic>
        <p:nvPicPr>
          <p:cNvPr id="51" name="Immagine 50">
            <a:extLst>
              <a:ext uri="{FF2B5EF4-FFF2-40B4-BE49-F238E27FC236}">
                <a16:creationId xmlns:a16="http://schemas.microsoft.com/office/drawing/2014/main" id="{181E7BAF-676D-D668-15AC-6903A8FCDE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0934" y="6123318"/>
            <a:ext cx="1548101" cy="499859"/>
          </a:xfrm>
          <a:prstGeom prst="rect">
            <a:avLst/>
          </a:prstGeom>
        </p:spPr>
      </p:pic>
      <p:sp>
        <p:nvSpPr>
          <p:cNvPr id="52" name="Titolo 5">
            <a:extLst>
              <a:ext uri="{FF2B5EF4-FFF2-40B4-BE49-F238E27FC236}">
                <a16:creationId xmlns:a16="http://schemas.microsoft.com/office/drawing/2014/main" id="{FAD942FF-4AE3-BA4F-0D20-F8F6CDA75DBC}"/>
              </a:ext>
            </a:extLst>
          </p:cNvPr>
          <p:cNvSpPr>
            <a:spLocks noGrp="1"/>
          </p:cNvSpPr>
          <p:nvPr>
            <p:ph type="title" hasCustomPrompt="1"/>
          </p:nvPr>
        </p:nvSpPr>
        <p:spPr>
          <a:xfrm>
            <a:off x="603287" y="1873912"/>
            <a:ext cx="10986218" cy="2324100"/>
          </a:xfrm>
          <a:prstGeom prst="rect">
            <a:avLst/>
          </a:prstGeom>
        </p:spPr>
        <p:txBody>
          <a:bodyPr lIns="0" tIns="360000" rIns="0" bIns="0" anchor="t"/>
          <a:lstStyle>
            <a:lvl1pPr>
              <a:defRPr>
                <a:solidFill>
                  <a:schemeClr val="bg1"/>
                </a:solidFill>
              </a:defRPr>
            </a:lvl1pPr>
          </a:lstStyle>
          <a:p>
            <a:r>
              <a:rPr lang="it-IT"/>
              <a:t>Inserire titolo</a:t>
            </a:r>
          </a:p>
        </p:txBody>
      </p:sp>
      <p:sp>
        <p:nvSpPr>
          <p:cNvPr id="53" name="Tema / Titolo / Docente  |  00. 00. 0000">
            <a:extLst>
              <a:ext uri="{FF2B5EF4-FFF2-40B4-BE49-F238E27FC236}">
                <a16:creationId xmlns:a16="http://schemas.microsoft.com/office/drawing/2014/main" id="{21E39AD4-D17D-DA18-8557-753A1598EDBB}"/>
              </a:ext>
            </a:extLst>
          </p:cNvPr>
          <p:cNvSpPr txBox="1">
            <a:spLocks noGrp="1"/>
          </p:cNvSpPr>
          <p:nvPr>
            <p:ph type="body" sz="quarter" idx="21" hasCustomPrompt="1"/>
          </p:nvPr>
        </p:nvSpPr>
        <p:spPr>
          <a:xfrm>
            <a:off x="600710" y="494701"/>
            <a:ext cx="4078060" cy="318490"/>
          </a:xfrm>
          <a:prstGeom prst="rect">
            <a:avLst/>
          </a:prstGeom>
        </p:spPr>
        <p:txBody>
          <a:bodyPr lIns="45719" tIns="45719" rIns="45719" bIns="45719">
            <a:noAutofit/>
          </a:bodyPr>
          <a:lstStyle>
            <a:lvl1pPr marL="0" indent="0">
              <a:lnSpc>
                <a:spcPct val="100000"/>
              </a:lnSpc>
              <a:buNone/>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62" name="Linea">
            <a:extLst>
              <a:ext uri="{FF2B5EF4-FFF2-40B4-BE49-F238E27FC236}">
                <a16:creationId xmlns:a16="http://schemas.microsoft.com/office/drawing/2014/main" id="{54CC51DA-C723-F8DB-C158-F298D04F09C3}"/>
              </a:ext>
            </a:extLst>
          </p:cNvPr>
          <p:cNvSpPr/>
          <p:nvPr userDrawn="1"/>
        </p:nvSpPr>
        <p:spPr>
          <a:xfrm>
            <a:off x="0" y="1416971"/>
            <a:ext cx="12192795" cy="0"/>
          </a:xfrm>
          <a:prstGeom prst="line">
            <a:avLst/>
          </a:prstGeom>
          <a:ln w="6350">
            <a:solidFill>
              <a:schemeClr val="bg1">
                <a:alpha val="50000"/>
              </a:schemeClr>
            </a:solidFill>
            <a:miter lim="400000"/>
          </a:ln>
        </p:spPr>
        <p:txBody>
          <a:bodyPr lIns="25400" tIns="25400" rIns="25400" bIns="25400" anchor="ctr"/>
          <a:lstStyle/>
          <a:p>
            <a:endParaRPr sz="338">
              <a:latin typeface="Manrope" pitchFamily="2" charset="0"/>
            </a:endParaRPr>
          </a:p>
        </p:txBody>
      </p:sp>
      <p:sp>
        <p:nvSpPr>
          <p:cNvPr id="3" name="Linea">
            <a:extLst>
              <a:ext uri="{FF2B5EF4-FFF2-40B4-BE49-F238E27FC236}">
                <a16:creationId xmlns:a16="http://schemas.microsoft.com/office/drawing/2014/main" id="{212AA810-2E06-6DB2-CF2D-E8B825DA18E6}"/>
              </a:ext>
            </a:extLst>
          </p:cNvPr>
          <p:cNvSpPr/>
          <p:nvPr userDrawn="1"/>
        </p:nvSpPr>
        <p:spPr>
          <a:xfrm rot="10800000" flipH="1">
            <a:off x="10895557" y="-1590"/>
            <a:ext cx="1" cy="6855889"/>
          </a:xfrm>
          <a:prstGeom prst="line">
            <a:avLst/>
          </a:prstGeom>
          <a:ln w="6350">
            <a:solidFill>
              <a:schemeClr val="bg1">
                <a:alpha val="50000"/>
              </a:schemeClr>
            </a:solidFill>
            <a:miter lim="400000"/>
          </a:ln>
        </p:spPr>
        <p:txBody>
          <a:bodyPr lIns="25399" tIns="25399" rIns="25399" bIns="25399" anchor="ctr"/>
          <a:lstStyle/>
          <a:p>
            <a:endParaRPr sz="1200">
              <a:latin typeface="Manrope" pitchFamily="2" charset="0"/>
            </a:endParaRPr>
          </a:p>
        </p:txBody>
      </p:sp>
      <p:sp>
        <p:nvSpPr>
          <p:cNvPr id="28" name="Ovale 27">
            <a:extLst>
              <a:ext uri="{FF2B5EF4-FFF2-40B4-BE49-F238E27FC236}">
                <a16:creationId xmlns:a16="http://schemas.microsoft.com/office/drawing/2014/main" id="{1526C403-D8EF-49F4-AE98-8D0CC36DA1EF}"/>
              </a:ext>
            </a:extLst>
          </p:cNvPr>
          <p:cNvSpPr/>
          <p:nvPr userDrawn="1"/>
        </p:nvSpPr>
        <p:spPr>
          <a:xfrm>
            <a:off x="2609" y="-9484154"/>
            <a:ext cx="10887979" cy="10887270"/>
          </a:xfrm>
          <a:prstGeom prst="ellipse">
            <a:avLst/>
          </a:prstGeom>
          <a:gradFill flip="none" rotWithShape="1">
            <a:gsLst>
              <a:gs pos="38000">
                <a:schemeClr val="tx1">
                  <a:lumMod val="0"/>
                  <a:lumOff val="100000"/>
                  <a:alpha val="15412"/>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Tree>
    <p:extLst>
      <p:ext uri="{BB962C8B-B14F-4D97-AF65-F5344CB8AC3E}">
        <p14:creationId xmlns:p14="http://schemas.microsoft.com/office/powerpoint/2010/main" val="955267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ver E">
    <p:bg>
      <p:bgPr>
        <a:solidFill>
          <a:schemeClr val="bg1"/>
        </a:solidFill>
        <a:effectLst/>
      </p:bgPr>
    </p:bg>
    <p:spTree>
      <p:nvGrpSpPr>
        <p:cNvPr id="1" name=""/>
        <p:cNvGrpSpPr/>
        <p:nvPr/>
      </p:nvGrpSpPr>
      <p:grpSpPr>
        <a:xfrm>
          <a:off x="0" y="0"/>
          <a:ext cx="0" cy="0"/>
          <a:chOff x="0" y="0"/>
          <a:chExt cx="0" cy="0"/>
        </a:xfrm>
      </p:grpSpPr>
      <p:sp>
        <p:nvSpPr>
          <p:cNvPr id="11" name="Linea">
            <a:extLst>
              <a:ext uri="{FF2B5EF4-FFF2-40B4-BE49-F238E27FC236}">
                <a16:creationId xmlns:a16="http://schemas.microsoft.com/office/drawing/2014/main" id="{06A5565B-3792-761F-D5E8-89E83049F337}"/>
              </a:ext>
            </a:extLst>
          </p:cNvPr>
          <p:cNvSpPr/>
          <p:nvPr userDrawn="1"/>
        </p:nvSpPr>
        <p:spPr>
          <a:xfrm>
            <a:off x="0" y="3429000"/>
            <a:ext cx="12192795" cy="0"/>
          </a:xfrm>
          <a:prstGeom prst="line">
            <a:avLst/>
          </a:prstGeom>
          <a:ln w="6350">
            <a:solidFill>
              <a:srgbClr val="102C53"/>
            </a:solidFill>
            <a:miter lim="400000"/>
          </a:ln>
        </p:spPr>
        <p:txBody>
          <a:bodyPr lIns="25400" tIns="25400" rIns="25400" bIns="25400" anchor="ctr"/>
          <a:lstStyle/>
          <a:p>
            <a:endParaRPr sz="338">
              <a:latin typeface="Manrope" pitchFamily="2" charset="0"/>
            </a:endParaRPr>
          </a:p>
        </p:txBody>
      </p:sp>
      <p:sp>
        <p:nvSpPr>
          <p:cNvPr id="12" name="Linea">
            <a:extLst>
              <a:ext uri="{FF2B5EF4-FFF2-40B4-BE49-F238E27FC236}">
                <a16:creationId xmlns:a16="http://schemas.microsoft.com/office/drawing/2014/main" id="{39CEE595-3918-20DF-0A93-E1BE36E4BCF4}"/>
              </a:ext>
            </a:extLst>
          </p:cNvPr>
          <p:cNvSpPr/>
          <p:nvPr userDrawn="1"/>
        </p:nvSpPr>
        <p:spPr>
          <a:xfrm flipV="1">
            <a:off x="11566815" y="15448"/>
            <a:ext cx="0" cy="6827108"/>
          </a:xfrm>
          <a:prstGeom prst="line">
            <a:avLst/>
          </a:prstGeom>
          <a:ln w="6350">
            <a:solidFill>
              <a:srgbClr val="102C53"/>
            </a:solidFill>
            <a:miter lim="400000"/>
          </a:ln>
        </p:spPr>
        <p:txBody>
          <a:bodyPr lIns="25400" tIns="25400" rIns="25400" bIns="25400" anchor="ctr"/>
          <a:lstStyle/>
          <a:p>
            <a:endParaRPr sz="338">
              <a:latin typeface="Manrope" pitchFamily="2" charset="0"/>
            </a:endParaRPr>
          </a:p>
        </p:txBody>
      </p:sp>
      <p:sp>
        <p:nvSpPr>
          <p:cNvPr id="13" name="Linea">
            <a:extLst>
              <a:ext uri="{FF2B5EF4-FFF2-40B4-BE49-F238E27FC236}">
                <a16:creationId xmlns:a16="http://schemas.microsoft.com/office/drawing/2014/main" id="{1FF15F9B-EC12-8E00-194B-C92BF9532474}"/>
              </a:ext>
            </a:extLst>
          </p:cNvPr>
          <p:cNvSpPr/>
          <p:nvPr userDrawn="1"/>
        </p:nvSpPr>
        <p:spPr>
          <a:xfrm flipV="1">
            <a:off x="7562733" y="15448"/>
            <a:ext cx="0" cy="6827108"/>
          </a:xfrm>
          <a:prstGeom prst="line">
            <a:avLst/>
          </a:prstGeom>
          <a:ln w="6350">
            <a:solidFill>
              <a:srgbClr val="102C53"/>
            </a:solidFill>
            <a:miter lim="400000"/>
          </a:ln>
        </p:spPr>
        <p:txBody>
          <a:bodyPr lIns="25400" tIns="25400" rIns="25400" bIns="25400" anchor="ctr"/>
          <a:lstStyle/>
          <a:p>
            <a:endParaRPr sz="338">
              <a:latin typeface="Manrope" pitchFamily="2" charset="0"/>
            </a:endParaRPr>
          </a:p>
        </p:txBody>
      </p:sp>
      <p:sp>
        <p:nvSpPr>
          <p:cNvPr id="14" name="Tema / Titolo / Docente  |  00. 00. 0000">
            <a:extLst>
              <a:ext uri="{FF2B5EF4-FFF2-40B4-BE49-F238E27FC236}">
                <a16:creationId xmlns:a16="http://schemas.microsoft.com/office/drawing/2014/main" id="{1DCB0E58-CB34-9BB0-27A9-F358FEB81E9A}"/>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marL="0" indent="0">
              <a:lnSpc>
                <a:spcPct val="100000"/>
              </a:lnSpc>
              <a:buNone/>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17" name="Titolo 5">
            <a:extLst>
              <a:ext uri="{FF2B5EF4-FFF2-40B4-BE49-F238E27FC236}">
                <a16:creationId xmlns:a16="http://schemas.microsoft.com/office/drawing/2014/main" id="{4DAF60AC-FCFA-4F79-8AA6-85AC61BFAA4D}"/>
              </a:ext>
            </a:extLst>
          </p:cNvPr>
          <p:cNvSpPr>
            <a:spLocks noGrp="1"/>
          </p:cNvSpPr>
          <p:nvPr>
            <p:ph type="title" hasCustomPrompt="1"/>
          </p:nvPr>
        </p:nvSpPr>
        <p:spPr>
          <a:xfrm>
            <a:off x="603287" y="3429000"/>
            <a:ext cx="6953096" cy="2324100"/>
          </a:xfrm>
          <a:prstGeom prst="rect">
            <a:avLst/>
          </a:prstGeom>
        </p:spPr>
        <p:txBody>
          <a:bodyPr lIns="0" tIns="360000" rIns="0" bIns="0" anchor="t"/>
          <a:lstStyle>
            <a:lvl1pPr>
              <a:defRPr>
                <a:solidFill>
                  <a:schemeClr val="tx2"/>
                </a:solidFill>
              </a:defRPr>
            </a:lvl1pPr>
          </a:lstStyle>
          <a:p>
            <a:r>
              <a:rPr lang="it-IT"/>
              <a:t>Inserire titolo</a:t>
            </a:r>
            <a:br>
              <a:rPr lang="it-IT"/>
            </a:br>
            <a:r>
              <a:rPr lang="it-IT"/>
              <a:t>Presentazione</a:t>
            </a:r>
          </a:p>
        </p:txBody>
      </p:sp>
      <p:sp>
        <p:nvSpPr>
          <p:cNvPr id="21" name="Cerchio">
            <a:extLst>
              <a:ext uri="{FF2B5EF4-FFF2-40B4-BE49-F238E27FC236}">
                <a16:creationId xmlns:a16="http://schemas.microsoft.com/office/drawing/2014/main" id="{6E7576C8-25DA-044B-E1DD-8104EE1A54CF}"/>
              </a:ext>
            </a:extLst>
          </p:cNvPr>
          <p:cNvSpPr/>
          <p:nvPr userDrawn="1"/>
        </p:nvSpPr>
        <p:spPr>
          <a:xfrm rot="5400000">
            <a:off x="7572787" y="-581302"/>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Manrope" pitchFamily="2" charset="0"/>
              <a:cs typeface="Arial" panose="020B0604020202020204" pitchFamily="34" charset="0"/>
            </a:endParaRPr>
          </a:p>
        </p:txBody>
      </p:sp>
      <p:sp>
        <p:nvSpPr>
          <p:cNvPr id="22" name="Cerchio">
            <a:extLst>
              <a:ext uri="{FF2B5EF4-FFF2-40B4-BE49-F238E27FC236}">
                <a16:creationId xmlns:a16="http://schemas.microsoft.com/office/drawing/2014/main" id="{30211EF7-C505-8055-D080-3F3D88BB6BE8}"/>
              </a:ext>
            </a:extLst>
          </p:cNvPr>
          <p:cNvSpPr/>
          <p:nvPr userDrawn="1"/>
        </p:nvSpPr>
        <p:spPr>
          <a:xfrm rot="16200000">
            <a:off x="7572787" y="3428871"/>
            <a:ext cx="4010172" cy="4010432"/>
          </a:xfrm>
          <a:prstGeom prst="ellipse">
            <a:avLst/>
          </a:prstGeom>
          <a:gradFill flip="none" rotWithShape="1">
            <a:gsLst>
              <a:gs pos="85000">
                <a:srgbClr val="FFFFFF">
                  <a:alpha val="0"/>
                </a:srgbClr>
              </a:gs>
              <a:gs pos="0">
                <a:srgbClr val="8795A8"/>
              </a:gs>
              <a:gs pos="100000">
                <a:schemeClr val="accent1"/>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Manrope" pitchFamily="2" charset="0"/>
              <a:cs typeface="Arial" panose="020B0604020202020204" pitchFamily="34" charset="0"/>
            </a:endParaRPr>
          </a:p>
        </p:txBody>
      </p:sp>
      <p:pic>
        <p:nvPicPr>
          <p:cNvPr id="10" name="Immagine 9">
            <a:extLst>
              <a:ext uri="{FF2B5EF4-FFF2-40B4-BE49-F238E27FC236}">
                <a16:creationId xmlns:a16="http://schemas.microsoft.com/office/drawing/2014/main" id="{A737DCA1-8034-4460-9A29-E445D90EE9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7559" y="558879"/>
            <a:ext cx="2124000" cy="685809"/>
          </a:xfrm>
          <a:prstGeom prst="rect">
            <a:avLst/>
          </a:prstGeom>
        </p:spPr>
      </p:pic>
    </p:spTree>
    <p:extLst>
      <p:ext uri="{BB962C8B-B14F-4D97-AF65-F5344CB8AC3E}">
        <p14:creationId xmlns:p14="http://schemas.microsoft.com/office/powerpoint/2010/main" val="1329788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sorio_A">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619775C1-BC89-4F8A-88D0-86D056884B41}" type="datetime1">
              <a:rPr lang="it-IT" smtClean="0"/>
              <a:t>16/12/2024</a:t>
            </a:fld>
            <a:endParaRPr lang="it-IT"/>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‹N›</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765931" y="3961597"/>
            <a:ext cx="3091107" cy="2359025"/>
          </a:xfrm>
        </p:spPr>
        <p:txBody>
          <a:bodyPr anchor="b">
            <a:normAutofit/>
          </a:bodyPr>
          <a:lstStyle>
            <a:lvl1pPr algn="r">
              <a:defRPr sz="9600">
                <a:solidFill>
                  <a:schemeClr val="bg1"/>
                </a:solidFill>
              </a:defRPr>
            </a:lvl1pPr>
          </a:lstStyle>
          <a:p>
            <a:pPr lvl="0"/>
            <a:r>
              <a:rPr lang="it-IT"/>
              <a:t>00</a:t>
            </a:r>
          </a:p>
        </p:txBody>
      </p:sp>
      <p:sp>
        <p:nvSpPr>
          <p:cNvPr id="11" name="Ovale 10">
            <a:extLst>
              <a:ext uri="{FF2B5EF4-FFF2-40B4-BE49-F238E27FC236}">
                <a16:creationId xmlns:a16="http://schemas.microsoft.com/office/drawing/2014/main" id="{35E14663-8764-4DCE-B9CB-7C9A4CEA9BB5}"/>
              </a:ext>
            </a:extLst>
          </p:cNvPr>
          <p:cNvSpPr/>
          <p:nvPr userDrawn="1"/>
        </p:nvSpPr>
        <p:spPr>
          <a:xfrm rot="6083929">
            <a:off x="1311375" y="1414011"/>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Tree>
    <p:extLst>
      <p:ext uri="{BB962C8B-B14F-4D97-AF65-F5344CB8AC3E}">
        <p14:creationId xmlns:p14="http://schemas.microsoft.com/office/powerpoint/2010/main" val="3051853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 F">
    <p:bg>
      <p:bgPr>
        <a:solidFill>
          <a:schemeClr val="bg1"/>
        </a:solidFill>
        <a:effectLst/>
      </p:bgPr>
    </p:bg>
    <p:spTree>
      <p:nvGrpSpPr>
        <p:cNvPr id="1" name=""/>
        <p:cNvGrpSpPr/>
        <p:nvPr/>
      </p:nvGrpSpPr>
      <p:grpSpPr>
        <a:xfrm>
          <a:off x="0" y="0"/>
          <a:ext cx="0" cy="0"/>
          <a:chOff x="0" y="0"/>
          <a:chExt cx="0" cy="0"/>
        </a:xfrm>
      </p:grpSpPr>
      <p:pic>
        <p:nvPicPr>
          <p:cNvPr id="19" name="studente-6.jpg">
            <a:extLst>
              <a:ext uri="{FF2B5EF4-FFF2-40B4-BE49-F238E27FC236}">
                <a16:creationId xmlns:a16="http://schemas.microsoft.com/office/drawing/2014/main" id="{DA0DDB76-F351-4164-94AE-C6D2D1E45FB4}"/>
              </a:ext>
            </a:extLst>
          </p:cNvPr>
          <p:cNvPicPr>
            <a:picLocks noChangeAspect="1"/>
          </p:cNvPicPr>
          <p:nvPr userDrawn="1"/>
        </p:nvPicPr>
        <p:blipFill>
          <a:blip r:embed="rId2">
            <a:extLst>
              <a:ext uri="{28A0092B-C50C-407E-A947-70E740481C1C}">
                <a14:useLocalDpi xmlns:a14="http://schemas.microsoft.com/office/drawing/2010/main" val="0"/>
              </a:ext>
            </a:extLst>
          </a:blip>
          <a:srcRect t="7868" b="7868"/>
          <a:stretch/>
        </p:blipFill>
        <p:spPr>
          <a:xfrm>
            <a:off x="1" y="-15446"/>
            <a:ext cx="12202569" cy="6873447"/>
          </a:xfrm>
          <a:prstGeom prst="rect">
            <a:avLst/>
          </a:prstGeom>
        </p:spPr>
      </p:pic>
      <p:sp>
        <p:nvSpPr>
          <p:cNvPr id="12" name="Rettangolo">
            <a:extLst>
              <a:ext uri="{FF2B5EF4-FFF2-40B4-BE49-F238E27FC236}">
                <a16:creationId xmlns:a16="http://schemas.microsoft.com/office/drawing/2014/main" id="{A66CE9DD-F14C-4A96-8D86-1FA07F6449E0}"/>
              </a:ext>
            </a:extLst>
          </p:cNvPr>
          <p:cNvSpPr/>
          <p:nvPr userDrawn="1"/>
        </p:nvSpPr>
        <p:spPr>
          <a:xfrm>
            <a:off x="0" y="0"/>
            <a:ext cx="12212345" cy="6858000"/>
          </a:xfrm>
          <a:prstGeom prst="rect">
            <a:avLst/>
          </a:prstGeom>
          <a:gradFill flip="none" rotWithShape="1">
            <a:gsLst>
              <a:gs pos="0">
                <a:srgbClr val="FFFFFF">
                  <a:alpha val="0"/>
                </a:srgbClr>
              </a:gs>
              <a:gs pos="72000">
                <a:srgbClr val="FFFFFF"/>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accent1">
                <a:alpha val="50000"/>
              </a:schemeClr>
            </a:solidFill>
            <a:miter lim="400000"/>
          </a:ln>
        </p:spPr>
        <p:txBody>
          <a:bodyPr lIns="25400" tIns="25400" rIns="25400" bIns="25400" anchor="ctr"/>
          <a:lstStyle/>
          <a:p>
            <a:endParaRPr sz="338">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tx2">
                <a:alpha val="50000"/>
              </a:schemeClr>
            </a:solidFill>
            <a:miter lim="400000"/>
          </a:ln>
        </p:spPr>
        <p:txBody>
          <a:bodyPr lIns="25400" tIns="25400" rIns="25400" bIns="25400" anchor="ctr"/>
          <a:lstStyle/>
          <a:p>
            <a:endParaRPr sz="338">
              <a:latin typeface="Manrope" pitchFamily="2" charset="0"/>
            </a:endParaRPr>
          </a:p>
        </p:txBody>
      </p:sp>
      <p:pic>
        <p:nvPicPr>
          <p:cNvPr id="11" name="Immagine 10">
            <a:extLst>
              <a:ext uri="{FF2B5EF4-FFF2-40B4-BE49-F238E27FC236}">
                <a16:creationId xmlns:a16="http://schemas.microsoft.com/office/drawing/2014/main" id="{A37EF6FA-9E02-465C-BF2C-F79206AB583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415" y="340536"/>
            <a:ext cx="2520000" cy="1099885"/>
          </a:xfrm>
          <a:prstGeom prst="rect">
            <a:avLst/>
          </a:prstGeom>
        </p:spPr>
      </p:pic>
      <p:sp>
        <p:nvSpPr>
          <p:cNvPr id="10" name="Ovale 9">
            <a:extLst>
              <a:ext uri="{FF2B5EF4-FFF2-40B4-BE49-F238E27FC236}">
                <a16:creationId xmlns:a16="http://schemas.microsoft.com/office/drawing/2014/main" id="{1CCADD42-EE9E-4858-B6FB-01BA6E38FAD3}"/>
              </a:ext>
            </a:extLst>
          </p:cNvPr>
          <p:cNvSpPr/>
          <p:nvPr userDrawn="1"/>
        </p:nvSpPr>
        <p:spPr>
          <a:xfrm rot="18900000">
            <a:off x="-172754" y="1980994"/>
            <a:ext cx="10887979" cy="10887270"/>
          </a:xfrm>
          <a:prstGeom prst="ellipse">
            <a:avLst/>
          </a:prstGeom>
          <a:gradFill flip="none" rotWithShape="1">
            <a:gsLst>
              <a:gs pos="85000">
                <a:srgbClr val="FFFFFF">
                  <a:alpha val="0"/>
                </a:srgbClr>
              </a:gs>
              <a:gs pos="0">
                <a:schemeClr val="accent3"/>
              </a:gs>
              <a:gs pos="100000">
                <a:schemeClr val="accent1"/>
              </a:gs>
            </a:gsLst>
            <a:path path="circle">
              <a:fillToRect l="100000" t="100000"/>
            </a:path>
            <a:tileRect r="-100000" b="-100000"/>
          </a:gradFill>
          <a:ln w="12700">
            <a:miter lim="400000"/>
          </a:ln>
        </p:spPr>
        <p:txBody>
          <a:bodyPr lIns="25400" tIns="25400" rIns="25400" bIns="25400" anchor="ctr"/>
          <a:lstStyle/>
          <a:p>
            <a:pPr lvl="0" algn="ctr" defTabSz="412756"/>
            <a:endParaRPr lang="it-IT" sz="1600">
              <a:solidFill>
                <a:srgbClr val="FFFFFF"/>
              </a:solidFill>
              <a:latin typeface="Manrope" pitchFamily="2" charset="0"/>
              <a:cs typeface="Arial" panose="020B0604020202020204" pitchFamily="34"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tx2"/>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tx2"/>
                </a:solidFill>
              </a:defRPr>
            </a:lvl1pPr>
          </a:lstStyle>
          <a:p>
            <a:r>
              <a:rPr lang="it-IT"/>
              <a:t>Inserire titolo</a:t>
            </a:r>
            <a:br>
              <a:rPr lang="it-IT"/>
            </a:br>
            <a:r>
              <a:rPr lang="it-IT"/>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tx2"/>
                </a:solidFill>
              </a:defRPr>
            </a:lvl1pPr>
          </a:lstStyle>
          <a:p>
            <a:pPr lvl="0"/>
            <a:r>
              <a:rPr lang="it-IT"/>
              <a:t>Sottotitolo</a:t>
            </a:r>
          </a:p>
        </p:txBody>
      </p:sp>
    </p:spTree>
    <p:extLst>
      <p:ext uri="{BB962C8B-B14F-4D97-AF65-F5344CB8AC3E}">
        <p14:creationId xmlns:p14="http://schemas.microsoft.com/office/powerpoint/2010/main" val="1547557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over G">
    <p:bg>
      <p:bgPr>
        <a:solidFill>
          <a:schemeClr val="tx1"/>
        </a:solidFill>
        <a:effectLst/>
      </p:bgPr>
    </p:bg>
    <p:spTree>
      <p:nvGrpSpPr>
        <p:cNvPr id="1" name=""/>
        <p:cNvGrpSpPr/>
        <p:nvPr/>
      </p:nvGrpSpPr>
      <p:grpSpPr>
        <a:xfrm>
          <a:off x="0" y="0"/>
          <a:ext cx="0" cy="0"/>
          <a:chOff x="0" y="0"/>
          <a:chExt cx="0" cy="0"/>
        </a:xfrm>
      </p:grpSpPr>
      <p:pic>
        <p:nvPicPr>
          <p:cNvPr id="2" name="studente-6.jpg">
            <a:extLst>
              <a:ext uri="{FF2B5EF4-FFF2-40B4-BE49-F238E27FC236}">
                <a16:creationId xmlns:a16="http://schemas.microsoft.com/office/drawing/2014/main" id="{9A8088A1-BE02-A45C-F2B7-D9182C7D25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0" t="901" r="14721" b="26146"/>
          <a:stretch/>
        </p:blipFill>
        <p:spPr>
          <a:xfrm>
            <a:off x="1" y="-15446"/>
            <a:ext cx="12202569" cy="6873447"/>
          </a:xfrm>
          <a:prstGeom prst="rect">
            <a:avLst/>
          </a:prstGeom>
        </p:spPr>
      </p:pic>
      <p:sp>
        <p:nvSpPr>
          <p:cNvPr id="13" name="Rettangolo">
            <a:extLst>
              <a:ext uri="{FF2B5EF4-FFF2-40B4-BE49-F238E27FC236}">
                <a16:creationId xmlns:a16="http://schemas.microsoft.com/office/drawing/2014/main" id="{C0958222-67A2-407E-B29D-7EAE366C03C4}"/>
              </a:ext>
            </a:extLst>
          </p:cNvPr>
          <p:cNvSpPr/>
          <p:nvPr userDrawn="1"/>
        </p:nvSpPr>
        <p:spPr>
          <a:xfrm>
            <a:off x="-9775" y="0"/>
            <a:ext cx="12212345" cy="6858000"/>
          </a:xfrm>
          <a:prstGeom prst="rect">
            <a:avLst/>
          </a:prstGeom>
          <a:gradFill flip="none" rotWithShape="1">
            <a:gsLst>
              <a:gs pos="0">
                <a:srgbClr val="FFFFFF">
                  <a:alpha val="0"/>
                </a:srgbClr>
              </a:gs>
              <a:gs pos="46000">
                <a:schemeClr val="accent1">
                  <a:alpha val="40000"/>
                </a:schemeClr>
              </a:gs>
              <a:gs pos="72000">
                <a:schemeClr val="accent1"/>
              </a:gs>
            </a:gsLst>
            <a:lin ang="5400000" scaled="0"/>
            <a:tileRect/>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a:latin typeface="Arial" panose="020B0604020202020204" pitchFamily="34" charset="0"/>
              <a:cs typeface="Arial" panose="020B0604020202020204" pitchFamily="34" charset="0"/>
            </a:endParaRPr>
          </a:p>
        </p:txBody>
      </p:sp>
      <p:sp>
        <p:nvSpPr>
          <p:cNvPr id="14" name="Linea">
            <a:extLst>
              <a:ext uri="{FF2B5EF4-FFF2-40B4-BE49-F238E27FC236}">
                <a16:creationId xmlns:a16="http://schemas.microsoft.com/office/drawing/2014/main" id="{B39406AE-79B6-49A1-923B-123760D8505F}"/>
              </a:ext>
            </a:extLst>
          </p:cNvPr>
          <p:cNvSpPr/>
          <p:nvPr userDrawn="1"/>
        </p:nvSpPr>
        <p:spPr>
          <a:xfrm>
            <a:off x="0" y="1980994"/>
            <a:ext cx="12192795" cy="0"/>
          </a:xfrm>
          <a:prstGeom prst="line">
            <a:avLst/>
          </a:prstGeom>
          <a:ln w="6350">
            <a:solidFill>
              <a:schemeClr val="bg1">
                <a:alpha val="50000"/>
              </a:schemeClr>
            </a:solidFill>
            <a:miter lim="400000"/>
          </a:ln>
        </p:spPr>
        <p:txBody>
          <a:bodyPr lIns="25400" tIns="25400" rIns="25400" bIns="25400" anchor="ctr"/>
          <a:lstStyle/>
          <a:p>
            <a:endParaRPr sz="338">
              <a:latin typeface="Manrope" pitchFamily="2" charset="0"/>
            </a:endParaRPr>
          </a:p>
        </p:txBody>
      </p:sp>
      <p:sp>
        <p:nvSpPr>
          <p:cNvPr id="17" name="Linea">
            <a:extLst>
              <a:ext uri="{FF2B5EF4-FFF2-40B4-BE49-F238E27FC236}">
                <a16:creationId xmlns:a16="http://schemas.microsoft.com/office/drawing/2014/main" id="{DCC9F3C9-7921-43F1-BB63-5744C63E565E}"/>
              </a:ext>
            </a:extLst>
          </p:cNvPr>
          <p:cNvSpPr/>
          <p:nvPr userDrawn="1"/>
        </p:nvSpPr>
        <p:spPr>
          <a:xfrm flipV="1">
            <a:off x="10715224" y="15448"/>
            <a:ext cx="0" cy="6827108"/>
          </a:xfrm>
          <a:prstGeom prst="line">
            <a:avLst/>
          </a:prstGeom>
          <a:ln w="6350">
            <a:solidFill>
              <a:schemeClr val="bg1">
                <a:alpha val="50000"/>
              </a:schemeClr>
            </a:solidFill>
            <a:miter lim="400000"/>
          </a:ln>
        </p:spPr>
        <p:txBody>
          <a:bodyPr lIns="25400" tIns="25400" rIns="25400" bIns="25400" anchor="ctr"/>
          <a:lstStyle/>
          <a:p>
            <a:endParaRPr sz="338">
              <a:latin typeface="Manrope" pitchFamily="2" charset="0"/>
            </a:endParaRPr>
          </a:p>
        </p:txBody>
      </p:sp>
      <p:pic>
        <p:nvPicPr>
          <p:cNvPr id="11" name="Immagine 10">
            <a:extLst>
              <a:ext uri="{FF2B5EF4-FFF2-40B4-BE49-F238E27FC236}">
                <a16:creationId xmlns:a16="http://schemas.microsoft.com/office/drawing/2014/main" id="{A37EF6FA-9E02-465C-BF2C-F79206AB583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8415" y="340536"/>
            <a:ext cx="2520000" cy="1099885"/>
          </a:xfrm>
          <a:prstGeom prst="rect">
            <a:avLst/>
          </a:prstGeom>
        </p:spPr>
      </p:pic>
      <p:sp>
        <p:nvSpPr>
          <p:cNvPr id="10" name="Ovale 9">
            <a:extLst>
              <a:ext uri="{FF2B5EF4-FFF2-40B4-BE49-F238E27FC236}">
                <a16:creationId xmlns:a16="http://schemas.microsoft.com/office/drawing/2014/main" id="{1CCADD42-EE9E-4858-B6FB-01BA6E38FAD3}"/>
              </a:ext>
            </a:extLst>
          </p:cNvPr>
          <p:cNvSpPr/>
          <p:nvPr userDrawn="1"/>
        </p:nvSpPr>
        <p:spPr>
          <a:xfrm rot="20927104">
            <a:off x="-172754" y="1980994"/>
            <a:ext cx="10887979" cy="10887270"/>
          </a:xfrm>
          <a:prstGeom prst="ellipse">
            <a:avLst/>
          </a:prstGeom>
          <a:gradFill flip="none" rotWithShape="1">
            <a:gsLst>
              <a:gs pos="9000">
                <a:schemeClr val="bg1">
                  <a:alpha val="40000"/>
                </a:schemeClr>
              </a:gs>
              <a:gs pos="80000">
                <a:schemeClr val="bg1">
                  <a:alpha val="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it-IT" sz="900">
              <a:latin typeface="Manrope" pitchFamily="2" charset="0"/>
            </a:endParaRPr>
          </a:p>
        </p:txBody>
      </p:sp>
      <p:sp>
        <p:nvSpPr>
          <p:cNvPr id="15" name="Tema / Titolo / Docente  |  00. 00. 0000">
            <a:extLst>
              <a:ext uri="{FF2B5EF4-FFF2-40B4-BE49-F238E27FC236}">
                <a16:creationId xmlns:a16="http://schemas.microsoft.com/office/drawing/2014/main" id="{43EB2AAE-2F64-43C5-B8E8-F199350D7390}"/>
              </a:ext>
            </a:extLst>
          </p:cNvPr>
          <p:cNvSpPr txBox="1">
            <a:spLocks noGrp="1"/>
          </p:cNvSpPr>
          <p:nvPr>
            <p:ph type="body" sz="quarter" idx="21" hasCustomPrompt="1"/>
          </p:nvPr>
        </p:nvSpPr>
        <p:spPr>
          <a:xfrm>
            <a:off x="600710" y="5929933"/>
            <a:ext cx="4078060" cy="318490"/>
          </a:xfrm>
          <a:prstGeom prst="rect">
            <a:avLst/>
          </a:prstGeom>
        </p:spPr>
        <p:txBody>
          <a:bodyPr lIns="45719" tIns="45719" rIns="45719" bIns="45719">
            <a:noAutofit/>
          </a:bodyPr>
          <a:lstStyle>
            <a:lvl1pPr>
              <a:lnSpc>
                <a:spcPct val="100000"/>
              </a:lnSpc>
              <a:defRPr sz="1200">
                <a:solidFill>
                  <a:schemeClr val="bg1"/>
                </a:solidFill>
                <a:latin typeface="Manrope" pitchFamily="2" charset="0"/>
              </a:defRPr>
            </a:lvl1pPr>
          </a:lstStyle>
          <a:p>
            <a:pPr marL="0" marR="0" lvl="0" indent="0" algn="l" defTabSz="412756" rtl="0" eaLnBrk="1" fontAlgn="auto" latinLnBrk="0" hangingPunct="1">
              <a:lnSpc>
                <a:spcPct val="100000"/>
              </a:lnSpc>
              <a:spcBef>
                <a:spcPts val="0"/>
              </a:spcBef>
              <a:spcAft>
                <a:spcPts val="0"/>
              </a:spcAft>
              <a:buClrTx/>
              <a:buSzTx/>
              <a:buFontTx/>
              <a:buNone/>
              <a:tabLst/>
              <a:defRPr/>
            </a:pPr>
            <a:r>
              <a:rPr lang="it-IT"/>
              <a:t>00. 00. 0000  |  Relatore</a:t>
            </a:r>
          </a:p>
        </p:txBody>
      </p:sp>
      <p:sp>
        <p:nvSpPr>
          <p:cNvPr id="16" name="Titolo 5">
            <a:extLst>
              <a:ext uri="{FF2B5EF4-FFF2-40B4-BE49-F238E27FC236}">
                <a16:creationId xmlns:a16="http://schemas.microsoft.com/office/drawing/2014/main" id="{E8F7923B-B8EC-4C6A-A6CA-70D16747DBD1}"/>
              </a:ext>
            </a:extLst>
          </p:cNvPr>
          <p:cNvSpPr>
            <a:spLocks noGrp="1"/>
          </p:cNvSpPr>
          <p:nvPr>
            <p:ph type="title" hasCustomPrompt="1"/>
          </p:nvPr>
        </p:nvSpPr>
        <p:spPr>
          <a:xfrm>
            <a:off x="593376" y="3448466"/>
            <a:ext cx="6953096" cy="2108271"/>
          </a:xfrm>
          <a:prstGeom prst="rect">
            <a:avLst/>
          </a:prstGeom>
        </p:spPr>
        <p:txBody>
          <a:bodyPr lIns="0" tIns="360000" rIns="0" bIns="0" anchor="t"/>
          <a:lstStyle>
            <a:lvl1pPr>
              <a:defRPr>
                <a:solidFill>
                  <a:schemeClr val="bg1"/>
                </a:solidFill>
              </a:defRPr>
            </a:lvl1pPr>
          </a:lstStyle>
          <a:p>
            <a:r>
              <a:rPr lang="it-IT"/>
              <a:t>Inserire titolo</a:t>
            </a:r>
            <a:br>
              <a:rPr lang="it-IT"/>
            </a:br>
            <a:r>
              <a:rPr lang="it-IT"/>
              <a:t>Presentazione</a:t>
            </a:r>
          </a:p>
        </p:txBody>
      </p:sp>
      <p:sp>
        <p:nvSpPr>
          <p:cNvPr id="18" name="Segnaposto testo 11">
            <a:extLst>
              <a:ext uri="{FF2B5EF4-FFF2-40B4-BE49-F238E27FC236}">
                <a16:creationId xmlns:a16="http://schemas.microsoft.com/office/drawing/2014/main" id="{7B2691BB-C18A-4BDF-B8C5-3FE96696466A}"/>
              </a:ext>
            </a:extLst>
          </p:cNvPr>
          <p:cNvSpPr>
            <a:spLocks noGrp="1"/>
          </p:cNvSpPr>
          <p:nvPr>
            <p:ph type="body" sz="quarter" idx="22" hasCustomPrompt="1"/>
          </p:nvPr>
        </p:nvSpPr>
        <p:spPr>
          <a:xfrm>
            <a:off x="600710" y="2898987"/>
            <a:ext cx="4833938" cy="392112"/>
          </a:xfrm>
        </p:spPr>
        <p:txBody>
          <a:bodyPr>
            <a:noAutofit/>
          </a:bodyPr>
          <a:lstStyle>
            <a:lvl1pPr>
              <a:defRPr sz="2400">
                <a:solidFill>
                  <a:schemeClr val="bg1"/>
                </a:solidFill>
              </a:defRPr>
            </a:lvl1pPr>
          </a:lstStyle>
          <a:p>
            <a:pPr lvl="0"/>
            <a:r>
              <a:rPr lang="it-IT"/>
              <a:t>Sottotitolo</a:t>
            </a:r>
          </a:p>
        </p:txBody>
      </p:sp>
    </p:spTree>
    <p:extLst>
      <p:ext uri="{BB962C8B-B14F-4D97-AF65-F5344CB8AC3E}">
        <p14:creationId xmlns:p14="http://schemas.microsoft.com/office/powerpoint/2010/main" val="4196842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Finale">
    <p:bg>
      <p:bgPr>
        <a:gradFill>
          <a:gsLst>
            <a:gs pos="0">
              <a:schemeClr val="tx1"/>
            </a:gs>
            <a:gs pos="100000">
              <a:srgbClr val="102C53"/>
            </a:gs>
          </a:gsLst>
          <a:lin ang="5400000" scaled="0"/>
        </a:gra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92CDFEA-FF7C-9DA5-4228-4AE0B1E8FB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5164" y="274034"/>
            <a:ext cx="3114203" cy="1359232"/>
          </a:xfrm>
          <a:prstGeom prst="rect">
            <a:avLst/>
          </a:prstGeom>
        </p:spPr>
      </p:pic>
      <p:sp>
        <p:nvSpPr>
          <p:cNvPr id="5" name="Cerchio">
            <a:extLst>
              <a:ext uri="{FF2B5EF4-FFF2-40B4-BE49-F238E27FC236}">
                <a16:creationId xmlns:a16="http://schemas.microsoft.com/office/drawing/2014/main" id="{5F9D2376-F92C-70CC-7E4A-0F195E3EA543}"/>
              </a:ext>
            </a:extLst>
          </p:cNvPr>
          <p:cNvSpPr/>
          <p:nvPr userDrawn="1"/>
        </p:nvSpPr>
        <p:spPr>
          <a:xfrm rot="10800000">
            <a:off x="7559558" y="-1156784"/>
            <a:ext cx="4010434" cy="4010172"/>
          </a:xfrm>
          <a:prstGeom prst="ellipse">
            <a:avLst/>
          </a:prstGeom>
          <a:gradFill flip="none" rotWithShape="1">
            <a:gsLst>
              <a:gs pos="14000">
                <a:srgbClr val="FFFFFF">
                  <a:alpha val="30368"/>
                </a:srgbClr>
              </a:gs>
              <a:gs pos="13661">
                <a:srgbClr val="8896A9">
                  <a:alpha val="15184"/>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sp>
        <p:nvSpPr>
          <p:cNvPr id="6" name="Cerchio">
            <a:extLst>
              <a:ext uri="{FF2B5EF4-FFF2-40B4-BE49-F238E27FC236}">
                <a16:creationId xmlns:a16="http://schemas.microsoft.com/office/drawing/2014/main" id="{A0BCD1D3-187F-0F81-48F7-30E4CB14B416}"/>
              </a:ext>
            </a:extLst>
          </p:cNvPr>
          <p:cNvSpPr/>
          <p:nvPr userDrawn="1"/>
        </p:nvSpPr>
        <p:spPr>
          <a:xfrm>
            <a:off x="7559559" y="2853390"/>
            <a:ext cx="4010432" cy="4010171"/>
          </a:xfrm>
          <a:prstGeom prst="ellipse">
            <a:avLst/>
          </a:prstGeom>
          <a:gradFill flip="none" rotWithShape="1">
            <a:gsLst>
              <a:gs pos="14000">
                <a:srgbClr val="FFFFFF">
                  <a:alpha val="30000"/>
                </a:srgbClr>
              </a:gs>
              <a:gs pos="13661">
                <a:srgbClr val="8896A9">
                  <a:alpha val="14846"/>
                </a:srgbClr>
              </a:gs>
              <a:gs pos="100000">
                <a:schemeClr val="accent1">
                  <a:alpha val="0"/>
                </a:schemeClr>
              </a:gs>
            </a:gsLst>
            <a:path path="circle">
              <a:fillToRect l="100000" t="100000"/>
            </a:path>
            <a:tileRect r="-100000" b="-100000"/>
          </a:gradFill>
          <a:ln w="12700">
            <a:miter lim="400000"/>
          </a:ln>
        </p:spPr>
        <p:txBody>
          <a:bodyPr lIns="25400" tIns="25400" rIns="25400" bIns="25400" anchor="ctr"/>
          <a:lstStyle/>
          <a:p>
            <a:pPr algn="ctr" defTabSz="412756">
              <a:defRPr sz="3200">
                <a:solidFill>
                  <a:srgbClr val="FFFFFF">
                    <a:alpha val="20092"/>
                  </a:srgbClr>
                </a:solidFill>
                <a:latin typeface="Helvetica Neue Medium"/>
                <a:ea typeface="Helvetica Neue Medium"/>
                <a:cs typeface="Helvetica Neue Medium"/>
                <a:sym typeface="Helvetica Neue Medium"/>
              </a:defRPr>
            </a:pPr>
            <a:endParaRPr sz="1600" b="0" i="0">
              <a:latin typeface="Manrope" pitchFamily="2" charset="0"/>
              <a:cs typeface="Arial" panose="020B0604020202020204" pitchFamily="34" charset="0"/>
            </a:endParaRPr>
          </a:p>
        </p:txBody>
      </p:sp>
      <p:cxnSp>
        <p:nvCxnSpPr>
          <p:cNvPr id="9" name="Connettore diritto 8">
            <a:extLst>
              <a:ext uri="{FF2B5EF4-FFF2-40B4-BE49-F238E27FC236}">
                <a16:creationId xmlns:a16="http://schemas.microsoft.com/office/drawing/2014/main" id="{2B7B3A0A-3A1B-42DE-B9AE-23655BAD3745}"/>
              </a:ext>
            </a:extLst>
          </p:cNvPr>
          <p:cNvCxnSpPr>
            <a:cxnSpLocks/>
          </p:cNvCxnSpPr>
          <p:nvPr userDrawn="1"/>
        </p:nvCxnSpPr>
        <p:spPr>
          <a:xfrm>
            <a:off x="11569992"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Connettore diritto 9">
            <a:extLst>
              <a:ext uri="{FF2B5EF4-FFF2-40B4-BE49-F238E27FC236}">
                <a16:creationId xmlns:a16="http://schemas.microsoft.com/office/drawing/2014/main" id="{FD11F552-5459-4905-94FE-760C82166453}"/>
              </a:ext>
            </a:extLst>
          </p:cNvPr>
          <p:cNvCxnSpPr>
            <a:cxnSpLocks/>
          </p:cNvCxnSpPr>
          <p:nvPr userDrawn="1"/>
        </p:nvCxnSpPr>
        <p:spPr>
          <a:xfrm>
            <a:off x="7534019" y="0"/>
            <a:ext cx="0" cy="6858000"/>
          </a:xfrm>
          <a:prstGeom prst="line">
            <a:avLst/>
          </a:prstGeom>
          <a:ln w="635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FFD66269-DBF7-485E-8F18-092A9E8BABC4}"/>
              </a:ext>
            </a:extLst>
          </p:cNvPr>
          <p:cNvCxnSpPr>
            <a:cxnSpLocks/>
          </p:cNvCxnSpPr>
          <p:nvPr userDrawn="1"/>
        </p:nvCxnSpPr>
        <p:spPr>
          <a:xfrm>
            <a:off x="0" y="285339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7" name="Segnaposto testo 6">
            <a:extLst>
              <a:ext uri="{FF2B5EF4-FFF2-40B4-BE49-F238E27FC236}">
                <a16:creationId xmlns:a16="http://schemas.microsoft.com/office/drawing/2014/main" id="{1109DBD9-E7E8-4D94-8FA4-DE3F5B0CDE0B}"/>
              </a:ext>
            </a:extLst>
          </p:cNvPr>
          <p:cNvSpPr>
            <a:spLocks noGrp="1"/>
          </p:cNvSpPr>
          <p:nvPr>
            <p:ph type="body" sz="quarter" idx="23"/>
          </p:nvPr>
        </p:nvSpPr>
        <p:spPr>
          <a:xfrm>
            <a:off x="600075" y="5600723"/>
            <a:ext cx="3866418" cy="647700"/>
          </a:xfrm>
        </p:spPr>
        <p:txBody>
          <a:bodyPr anchor="b">
            <a:normAutofit/>
          </a:bodyPr>
          <a:lstStyle>
            <a:lvl1pPr>
              <a:lnSpc>
                <a:spcPct val="120000"/>
              </a:lnSpc>
              <a:spcBef>
                <a:spcPts val="0"/>
              </a:spcBef>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it-IT"/>
          </a:p>
        </p:txBody>
      </p:sp>
      <p:sp>
        <p:nvSpPr>
          <p:cNvPr id="8" name="CasellaDiTesto 7">
            <a:extLst>
              <a:ext uri="{FF2B5EF4-FFF2-40B4-BE49-F238E27FC236}">
                <a16:creationId xmlns:a16="http://schemas.microsoft.com/office/drawing/2014/main" id="{9B687397-6A15-4CE0-9CC3-0FF15282E829}"/>
              </a:ext>
            </a:extLst>
          </p:cNvPr>
          <p:cNvSpPr txBox="1"/>
          <p:nvPr userDrawn="1"/>
        </p:nvSpPr>
        <p:spPr>
          <a:xfrm>
            <a:off x="534085" y="5022987"/>
            <a:ext cx="3932408" cy="276999"/>
          </a:xfrm>
          <a:prstGeom prst="rect">
            <a:avLst/>
          </a:prstGeom>
          <a:noFill/>
        </p:spPr>
        <p:txBody>
          <a:bodyPr wrap="square" rtlCol="0">
            <a:spAutoFit/>
          </a:bodyPr>
          <a:lstStyle/>
          <a:p>
            <a:r>
              <a:rPr lang="it-IT" sz="1200" b="1">
                <a:solidFill>
                  <a:schemeClr val="bg1"/>
                </a:solidFill>
              </a:rPr>
              <a:t>Contatti</a:t>
            </a:r>
          </a:p>
        </p:txBody>
      </p:sp>
    </p:spTree>
    <p:extLst>
      <p:ext uri="{BB962C8B-B14F-4D97-AF65-F5344CB8AC3E}">
        <p14:creationId xmlns:p14="http://schemas.microsoft.com/office/powerpoint/2010/main" val="4114000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sorio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99008"/>
          </a:xfrm>
        </p:spPr>
        <p:txBody>
          <a:bodyPr anchor="ctr"/>
          <a:lstStyle>
            <a:lvl1pPr>
              <a:defRPr>
                <a:solidFill>
                  <a:schemeClr val="bg1"/>
                </a:solidFill>
              </a:defRPr>
            </a:lvl1pPr>
          </a:lstStyle>
          <a:p>
            <a:r>
              <a:rPr lang="it-IT"/>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bg1"/>
                </a:solidFill>
              </a:defRPr>
            </a:lvl1pPr>
          </a:lstStyle>
          <a:p>
            <a:fld id="{2F09A82E-74AF-4966-BAA0-582F29BBDA0A}" type="datetime1">
              <a:rPr lang="it-IT" smtClean="0"/>
              <a:t>16/12/2024</a:t>
            </a:fld>
            <a:endParaRPr lang="it-IT"/>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bg1"/>
                </a:solidFill>
              </a:defRPr>
            </a:lvl1p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bg1"/>
                </a:solidFill>
              </a:defRPr>
            </a:lvl1pPr>
          </a:lstStyle>
          <a:p>
            <a:fld id="{3135EEA2-8D42-4D46-95A6-66E65FDC5EB1}" type="slidenum">
              <a:rPr lang="it-IT" smtClean="0"/>
              <a:pPr/>
              <a:t>‹N›</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932985" y="3961597"/>
            <a:ext cx="2924053" cy="2359025"/>
          </a:xfrm>
        </p:spPr>
        <p:txBody>
          <a:bodyPr anchor="b">
            <a:normAutofit/>
          </a:bodyPr>
          <a:lstStyle>
            <a:lvl1pPr algn="r">
              <a:defRPr sz="9600">
                <a:solidFill>
                  <a:schemeClr val="bg1"/>
                </a:solidFill>
              </a:defRPr>
            </a:lvl1pPr>
          </a:lstStyle>
          <a:p>
            <a:pPr lvl="0"/>
            <a:r>
              <a:rPr lang="it-IT"/>
              <a:t>00</a:t>
            </a:r>
          </a:p>
        </p:txBody>
      </p:sp>
    </p:spTree>
    <p:extLst>
      <p:ext uri="{BB962C8B-B14F-4D97-AF65-F5344CB8AC3E}">
        <p14:creationId xmlns:p14="http://schemas.microsoft.com/office/powerpoint/2010/main" val="322318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sorio_C">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1418313"/>
            <a:ext cx="8640763" cy="1284268"/>
          </a:xfrm>
        </p:spPr>
        <p:txBody>
          <a:bodyPr anchor="ctr"/>
          <a:lstStyle>
            <a:lvl1pPr>
              <a:defRPr sz="7200">
                <a:solidFill>
                  <a:schemeClr val="tx2"/>
                </a:solidFill>
              </a:defRPr>
            </a:lvl1pPr>
          </a:lstStyle>
          <a:p>
            <a:r>
              <a:rPr lang="it-IT"/>
              <a:t>Titolo del divisorio</a:t>
            </a:r>
          </a:p>
        </p:txBody>
      </p:sp>
      <p:sp>
        <p:nvSpPr>
          <p:cNvPr id="3" name="Segnaposto data 2">
            <a:extLst>
              <a:ext uri="{FF2B5EF4-FFF2-40B4-BE49-F238E27FC236}">
                <a16:creationId xmlns:a16="http://schemas.microsoft.com/office/drawing/2014/main" id="{8E134B4D-D1C6-403C-87F8-32776FD0E88B}"/>
              </a:ext>
            </a:extLst>
          </p:cNvPr>
          <p:cNvSpPr>
            <a:spLocks noGrp="1"/>
          </p:cNvSpPr>
          <p:nvPr>
            <p:ph type="dt" sz="half" idx="10"/>
          </p:nvPr>
        </p:nvSpPr>
        <p:spPr/>
        <p:txBody>
          <a:bodyPr/>
          <a:lstStyle>
            <a:lvl1pPr>
              <a:defRPr>
                <a:solidFill>
                  <a:schemeClr val="tx1">
                    <a:lumMod val="65000"/>
                    <a:lumOff val="35000"/>
                  </a:schemeClr>
                </a:solidFill>
              </a:defRPr>
            </a:lvl1pPr>
          </a:lstStyle>
          <a:p>
            <a:fld id="{4292BB4B-8619-4B30-8293-34105ED5EFB3}" type="datetime1">
              <a:rPr lang="it-IT" smtClean="0"/>
              <a:t>16/12/2024</a:t>
            </a:fld>
            <a:endParaRPr lang="it-IT"/>
          </a:p>
        </p:txBody>
      </p:sp>
      <p:sp>
        <p:nvSpPr>
          <p:cNvPr id="4" name="Segnaposto piè di pagina 3">
            <a:extLst>
              <a:ext uri="{FF2B5EF4-FFF2-40B4-BE49-F238E27FC236}">
                <a16:creationId xmlns:a16="http://schemas.microsoft.com/office/drawing/2014/main" id="{27C40DD1-2473-433A-86AF-A19E5D1CA2CF}"/>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5E4E6DD-3673-45F3-B980-656947B0680A}"/>
              </a:ext>
            </a:extLst>
          </p:cNvPr>
          <p:cNvSpPr>
            <a:spLocks noGrp="1"/>
          </p:cNvSpPr>
          <p:nvPr>
            <p:ph type="sldNum" sz="quarter" idx="12"/>
          </p:nvPr>
        </p:nvSpPr>
        <p:spPr/>
        <p:txBody>
          <a:bodyPr/>
          <a:lstStyle>
            <a:lvl1pPr>
              <a:defRPr>
                <a:solidFill>
                  <a:schemeClr val="tx1">
                    <a:lumMod val="65000"/>
                    <a:lumOff val="35000"/>
                  </a:schemeClr>
                </a:solidFill>
              </a:defRPr>
            </a:lvl1pPr>
          </a:lstStyle>
          <a:p>
            <a:fld id="{3135EEA2-8D42-4D46-95A6-66E65FDC5EB1}" type="slidenum">
              <a:rPr lang="it-IT" smtClean="0"/>
              <a:pPr/>
              <a:t>‹N›</a:t>
            </a:fld>
            <a:endParaRPr lang="it-IT"/>
          </a:p>
        </p:txBody>
      </p:sp>
      <p:sp>
        <p:nvSpPr>
          <p:cNvPr id="6" name="Ovale 5">
            <a:extLst>
              <a:ext uri="{FF2B5EF4-FFF2-40B4-BE49-F238E27FC236}">
                <a16:creationId xmlns:a16="http://schemas.microsoft.com/office/drawing/2014/main" id="{419AA845-D4AF-40CE-B7F3-A1B95A20D2F3}"/>
              </a:ext>
            </a:extLst>
          </p:cNvPr>
          <p:cNvSpPr/>
          <p:nvPr userDrawn="1"/>
        </p:nvSpPr>
        <p:spPr>
          <a:xfrm>
            <a:off x="0" y="1418312"/>
            <a:ext cx="1284270" cy="1284270"/>
          </a:xfrm>
          <a:prstGeom prst="ellipse">
            <a:avLst/>
          </a:prstGeom>
          <a:noFill/>
          <a:ln w="952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1418312"/>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2717320"/>
            <a:ext cx="12192000" cy="0"/>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accent1">
                <a:alpha val="25000"/>
              </a:schemeClr>
            </a:solidFill>
          </a:ln>
        </p:spPr>
        <p:style>
          <a:lnRef idx="1">
            <a:schemeClr val="accent1"/>
          </a:lnRef>
          <a:fillRef idx="0">
            <a:schemeClr val="accent1"/>
          </a:fillRef>
          <a:effectRef idx="0">
            <a:schemeClr val="accent1"/>
          </a:effectRef>
          <a:fontRef idx="minor">
            <a:schemeClr val="tx1"/>
          </a:fontRef>
        </p:style>
      </p:cxnSp>
      <p:sp>
        <p:nvSpPr>
          <p:cNvPr id="17" name="Segnaposto testo 16">
            <a:extLst>
              <a:ext uri="{FF2B5EF4-FFF2-40B4-BE49-F238E27FC236}">
                <a16:creationId xmlns:a16="http://schemas.microsoft.com/office/drawing/2014/main" id="{4D2183DA-6999-4DF4-AE0B-EDCD204668B6}"/>
              </a:ext>
            </a:extLst>
          </p:cNvPr>
          <p:cNvSpPr>
            <a:spLocks noGrp="1"/>
          </p:cNvSpPr>
          <p:nvPr>
            <p:ph type="body" sz="quarter" idx="13" hasCustomPrompt="1"/>
          </p:nvPr>
        </p:nvSpPr>
        <p:spPr>
          <a:xfrm>
            <a:off x="8220808" y="3961597"/>
            <a:ext cx="3636230" cy="2359025"/>
          </a:xfrm>
        </p:spPr>
        <p:txBody>
          <a:bodyPr anchor="b">
            <a:normAutofit/>
          </a:bodyPr>
          <a:lstStyle>
            <a:lvl1pPr algn="r">
              <a:defRPr sz="9600">
                <a:solidFill>
                  <a:schemeClr val="tx2"/>
                </a:solidFill>
              </a:defRPr>
            </a:lvl1pPr>
          </a:lstStyle>
          <a:p>
            <a:pPr lvl="0"/>
            <a:r>
              <a:rPr lang="it-IT"/>
              <a:t>00</a:t>
            </a:r>
          </a:p>
        </p:txBody>
      </p:sp>
    </p:spTree>
    <p:extLst>
      <p:ext uri="{BB962C8B-B14F-4D97-AF65-F5344CB8AC3E}">
        <p14:creationId xmlns:p14="http://schemas.microsoft.com/office/powerpoint/2010/main" val="3557231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_finale_A">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0" name="Ovale 9">
            <a:extLst>
              <a:ext uri="{FF2B5EF4-FFF2-40B4-BE49-F238E27FC236}">
                <a16:creationId xmlns:a16="http://schemas.microsoft.com/office/drawing/2014/main" id="{29206C3E-8262-4BAC-A209-F4327335E1F0}"/>
              </a:ext>
            </a:extLst>
          </p:cNvPr>
          <p:cNvSpPr/>
          <p:nvPr userDrawn="1"/>
        </p:nvSpPr>
        <p:spPr>
          <a:xfrm rot="11483929">
            <a:off x="1293786" y="-5274490"/>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
        <p:nvSpPr>
          <p:cNvPr id="11" name="Ovale 10">
            <a:extLst>
              <a:ext uri="{FF2B5EF4-FFF2-40B4-BE49-F238E27FC236}">
                <a16:creationId xmlns:a16="http://schemas.microsoft.com/office/drawing/2014/main" id="{E4786A85-B23B-420C-9463-CF262A126A21}"/>
              </a:ext>
            </a:extLst>
          </p:cNvPr>
          <p:cNvSpPr/>
          <p:nvPr userDrawn="1"/>
        </p:nvSpPr>
        <p:spPr>
          <a:xfrm rot="11483929">
            <a:off x="652366" y="5545716"/>
            <a:ext cx="10887270" cy="10887979"/>
          </a:xfrm>
          <a:prstGeom prst="ellipse">
            <a:avLst/>
          </a:prstGeom>
          <a:gradFill flip="none" rotWithShape="1">
            <a:gsLst>
              <a:gs pos="38000">
                <a:schemeClr val="tx1">
                  <a:lumMod val="0"/>
                  <a:lumOff val="100000"/>
                  <a:alpha val="0"/>
                </a:schemeClr>
              </a:gs>
              <a:gs pos="82000">
                <a:schemeClr val="accent3">
                  <a:alpha val="20000"/>
                </a:schemeClr>
              </a:gs>
            </a:gsLst>
            <a:path path="circle">
              <a:fillToRect l="100000" t="100000"/>
            </a:path>
            <a:tileRect r="-100000" b="-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900">
              <a:latin typeface="Manrope" pitchFamily="2" charset="0"/>
            </a:endParaRPr>
          </a:p>
        </p:txBody>
      </p:sp>
    </p:spTree>
    <p:extLst>
      <p:ext uri="{BB962C8B-B14F-4D97-AF65-F5344CB8AC3E}">
        <p14:creationId xmlns:p14="http://schemas.microsoft.com/office/powerpoint/2010/main" val="297177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_finale_B">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9FF9E0-0F2A-4E7B-ADD7-33314E9E93ED}"/>
              </a:ext>
            </a:extLst>
          </p:cNvPr>
          <p:cNvSpPr>
            <a:spLocks noGrp="1"/>
          </p:cNvSpPr>
          <p:nvPr>
            <p:ph type="title" hasCustomPrompt="1"/>
          </p:nvPr>
        </p:nvSpPr>
        <p:spPr>
          <a:xfrm>
            <a:off x="3216275" y="4295077"/>
            <a:ext cx="8640763" cy="1299008"/>
          </a:xfrm>
        </p:spPr>
        <p:txBody>
          <a:bodyPr anchor="ctr"/>
          <a:lstStyle>
            <a:lvl1pPr>
              <a:defRPr>
                <a:solidFill>
                  <a:schemeClr val="bg1"/>
                </a:solidFill>
              </a:defRPr>
            </a:lvl1pPr>
          </a:lstStyle>
          <a:p>
            <a:r>
              <a:rPr lang="it-IT"/>
              <a:t>Chiusura / Ringraziamenti</a:t>
            </a:r>
          </a:p>
        </p:txBody>
      </p:sp>
      <p:sp>
        <p:nvSpPr>
          <p:cNvPr id="6" name="Ovale 5">
            <a:extLst>
              <a:ext uri="{FF2B5EF4-FFF2-40B4-BE49-F238E27FC236}">
                <a16:creationId xmlns:a16="http://schemas.microsoft.com/office/drawing/2014/main" id="{419AA845-D4AF-40CE-B7F3-A1B95A20D2F3}"/>
              </a:ext>
            </a:extLst>
          </p:cNvPr>
          <p:cNvSpPr/>
          <p:nvPr userDrawn="1"/>
        </p:nvSpPr>
        <p:spPr>
          <a:xfrm>
            <a:off x="0" y="4295076"/>
            <a:ext cx="1284270" cy="1284270"/>
          </a:xfrm>
          <a:prstGeom prst="ellipse">
            <a:avLst/>
          </a:prstGeom>
          <a:noFill/>
          <a:ln w="9525">
            <a:solidFill>
              <a:schemeClr val="bg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7" name="Connettore diritto 6">
            <a:extLst>
              <a:ext uri="{FF2B5EF4-FFF2-40B4-BE49-F238E27FC236}">
                <a16:creationId xmlns:a16="http://schemas.microsoft.com/office/drawing/2014/main" id="{BA29D2F2-5AC8-4927-AA1D-19630D333830}"/>
              </a:ext>
            </a:extLst>
          </p:cNvPr>
          <p:cNvCxnSpPr>
            <a:cxnSpLocks/>
          </p:cNvCxnSpPr>
          <p:nvPr userDrawn="1"/>
        </p:nvCxnSpPr>
        <p:spPr>
          <a:xfrm>
            <a:off x="0" y="4295076"/>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8" name="Connettore diritto 7">
            <a:extLst>
              <a:ext uri="{FF2B5EF4-FFF2-40B4-BE49-F238E27FC236}">
                <a16:creationId xmlns:a16="http://schemas.microsoft.com/office/drawing/2014/main" id="{53C00AF5-6CFB-4B05-922E-59446B4D5F1D}"/>
              </a:ext>
            </a:extLst>
          </p:cNvPr>
          <p:cNvCxnSpPr>
            <a:cxnSpLocks/>
          </p:cNvCxnSpPr>
          <p:nvPr userDrawn="1"/>
        </p:nvCxnSpPr>
        <p:spPr>
          <a:xfrm>
            <a:off x="0" y="5594084"/>
            <a:ext cx="12192000" cy="0"/>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Connettore diritto 11">
            <a:extLst>
              <a:ext uri="{FF2B5EF4-FFF2-40B4-BE49-F238E27FC236}">
                <a16:creationId xmlns:a16="http://schemas.microsoft.com/office/drawing/2014/main" id="{28D8426E-B0F3-4A04-99ED-0D9D1A7A694E}"/>
              </a:ext>
            </a:extLst>
          </p:cNvPr>
          <p:cNvCxnSpPr>
            <a:cxnSpLocks/>
          </p:cNvCxnSpPr>
          <p:nvPr userDrawn="1"/>
        </p:nvCxnSpPr>
        <p:spPr>
          <a:xfrm flipV="1">
            <a:off x="1284270" y="1"/>
            <a:ext cx="0" cy="7099442"/>
          </a:xfrm>
          <a:prstGeom prst="line">
            <a:avLst/>
          </a:prstGeom>
          <a:ln w="9525">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493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gina base_ testo 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4" y="808073"/>
            <a:ext cx="8640000" cy="840083"/>
          </a:xfrm>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36988627-7702-4C80-B855-771F70FC181A}" type="datetime1">
              <a:rPr lang="it-IT" smtClean="0"/>
              <a:t>16/12/2024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8640000" cy="4429125"/>
          </a:xfrm>
        </p:spPr>
        <p:txBody>
          <a:bodyPr/>
          <a:lstStyle>
            <a:lvl1pPr>
              <a:defRPr sz="2800"/>
            </a:lvl1pPr>
          </a:lstStyle>
          <a:p>
            <a:pPr lvl="0"/>
            <a:endParaRPr lang="it-IT"/>
          </a:p>
        </p:txBody>
      </p:sp>
    </p:spTree>
    <p:extLst>
      <p:ext uri="{BB962C8B-B14F-4D97-AF65-F5344CB8AC3E}">
        <p14:creationId xmlns:p14="http://schemas.microsoft.com/office/powerpoint/2010/main" val="167876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gina base_ testo B">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3F10C0-5DFE-4F2B-84B3-498D1D283AB1}"/>
              </a:ext>
            </a:extLst>
          </p:cNvPr>
          <p:cNvSpPr>
            <a:spLocks noGrp="1"/>
          </p:cNvSpPr>
          <p:nvPr>
            <p:ph type="title"/>
          </p:nvPr>
        </p:nvSpPr>
        <p:spPr>
          <a:xfrm>
            <a:off x="334963" y="808073"/>
            <a:ext cx="11522075" cy="840083"/>
          </a:xfrm>
        </p:spPr>
        <p:txBody>
          <a:bodyPr/>
          <a:lstStyle>
            <a:lvl1pPr>
              <a:defRPr sz="4400"/>
            </a:lvl1pPr>
          </a:lstStyle>
          <a:p>
            <a:endParaRPr lang="it-IT"/>
          </a:p>
        </p:txBody>
      </p:sp>
      <p:sp>
        <p:nvSpPr>
          <p:cNvPr id="3" name="Segnaposto data 2">
            <a:extLst>
              <a:ext uri="{FF2B5EF4-FFF2-40B4-BE49-F238E27FC236}">
                <a16:creationId xmlns:a16="http://schemas.microsoft.com/office/drawing/2014/main" id="{85E31426-2C15-4249-84C9-7FF9F8F23CDE}"/>
              </a:ext>
            </a:extLst>
          </p:cNvPr>
          <p:cNvSpPr>
            <a:spLocks noGrp="1"/>
          </p:cNvSpPr>
          <p:nvPr>
            <p:ph type="dt" sz="half" idx="10"/>
          </p:nvPr>
        </p:nvSpPr>
        <p:spPr/>
        <p:txBody>
          <a:bodyPr/>
          <a:lstStyle/>
          <a:p>
            <a:fld id="{984856DE-D4AA-4C34-A66A-24B8A65B2274}" type="datetime1">
              <a:rPr lang="it-IT" smtClean="0"/>
              <a:t>16/12/2024</a:t>
            </a:fld>
            <a:endParaRPr lang="it-IT"/>
          </a:p>
        </p:txBody>
      </p:sp>
      <p:sp>
        <p:nvSpPr>
          <p:cNvPr id="4" name="Segnaposto piè di pagina 3">
            <a:extLst>
              <a:ext uri="{FF2B5EF4-FFF2-40B4-BE49-F238E27FC236}">
                <a16:creationId xmlns:a16="http://schemas.microsoft.com/office/drawing/2014/main" id="{69023663-EBF6-4678-A4B6-3D84BCA80FC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5A37DEFB-BB2F-4195-B6BA-04AAE853BF01}"/>
              </a:ext>
            </a:extLst>
          </p:cNvPr>
          <p:cNvSpPr>
            <a:spLocks noGrp="1"/>
          </p:cNvSpPr>
          <p:nvPr>
            <p:ph type="sldNum" sz="quarter" idx="12"/>
          </p:nvPr>
        </p:nvSpPr>
        <p:spPr/>
        <p:txBody>
          <a:bodyPr/>
          <a:lstStyle/>
          <a:p>
            <a:fld id="{3135EEA2-8D42-4D46-95A6-66E65FDC5EB1}" type="slidenum">
              <a:rPr lang="it-IT" smtClean="0"/>
              <a:pPr/>
              <a:t>‹N›</a:t>
            </a:fld>
            <a:endParaRPr lang="it-IT"/>
          </a:p>
        </p:txBody>
      </p:sp>
      <p:sp>
        <p:nvSpPr>
          <p:cNvPr id="7" name="Segnaposto testo 6">
            <a:extLst>
              <a:ext uri="{FF2B5EF4-FFF2-40B4-BE49-F238E27FC236}">
                <a16:creationId xmlns:a16="http://schemas.microsoft.com/office/drawing/2014/main" id="{99AF24DE-B4DF-4CF0-A1D8-A9C3833DB7E0}"/>
              </a:ext>
            </a:extLst>
          </p:cNvPr>
          <p:cNvSpPr>
            <a:spLocks noGrp="1"/>
          </p:cNvSpPr>
          <p:nvPr>
            <p:ph type="body" sz="quarter" idx="13"/>
          </p:nvPr>
        </p:nvSpPr>
        <p:spPr>
          <a:xfrm>
            <a:off x="334963" y="2060575"/>
            <a:ext cx="5330113" cy="4429125"/>
          </a:xfrm>
        </p:spPr>
        <p:txBody>
          <a:bodyPr/>
          <a:lstStyle>
            <a:lvl1pPr>
              <a:defRPr sz="2800"/>
            </a:lvl1pPr>
          </a:lstStyle>
          <a:p>
            <a:pPr lvl="0"/>
            <a:endParaRPr lang="it-IT"/>
          </a:p>
        </p:txBody>
      </p:sp>
      <p:sp>
        <p:nvSpPr>
          <p:cNvPr id="10" name="Segnaposto testo 6">
            <a:extLst>
              <a:ext uri="{FF2B5EF4-FFF2-40B4-BE49-F238E27FC236}">
                <a16:creationId xmlns:a16="http://schemas.microsoft.com/office/drawing/2014/main" id="{A91EDD17-1F39-46F2-A6AE-0DA93D9DE767}"/>
              </a:ext>
            </a:extLst>
          </p:cNvPr>
          <p:cNvSpPr>
            <a:spLocks noGrp="1"/>
          </p:cNvSpPr>
          <p:nvPr>
            <p:ph type="body" sz="quarter" idx="14"/>
          </p:nvPr>
        </p:nvSpPr>
        <p:spPr>
          <a:xfrm>
            <a:off x="6526926" y="2060575"/>
            <a:ext cx="5330113" cy="4429125"/>
          </a:xfrm>
        </p:spPr>
        <p:txBody>
          <a:bodyPr/>
          <a:lstStyle>
            <a:lvl1pPr>
              <a:defRPr sz="2800"/>
            </a:lvl1pPr>
          </a:lstStyle>
          <a:p>
            <a:pPr lvl="0"/>
            <a:endParaRPr lang="it-IT"/>
          </a:p>
        </p:txBody>
      </p:sp>
    </p:spTree>
    <p:extLst>
      <p:ext uri="{BB962C8B-B14F-4D97-AF65-F5344CB8AC3E}">
        <p14:creationId xmlns:p14="http://schemas.microsoft.com/office/powerpoint/2010/main" val="401809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t">
            <a:noAutofit/>
          </a:bodyPr>
          <a:lstStyle/>
          <a:p>
            <a:endParaRPr lang="it-IT"/>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Autofit/>
          </a:bodyPr>
          <a:lstStyle/>
          <a:p>
            <a:pPr lvl="0"/>
            <a:r>
              <a:rPr lang="it-IT"/>
              <a:t>Fare clic per modificare gli stili del testo dello schema</a:t>
            </a:r>
          </a:p>
          <a:p>
            <a:pPr lvl="0"/>
            <a:r>
              <a:rPr lang="it-IT"/>
              <a:t>Secondo livello</a:t>
            </a:r>
          </a:p>
          <a:p>
            <a:pPr lvl="0"/>
            <a:r>
              <a:rPr lang="it-IT"/>
              <a:t>Terzo livello</a:t>
            </a:r>
          </a:p>
          <a:p>
            <a:pPr lvl="0"/>
            <a:r>
              <a:rPr lang="it-IT"/>
              <a:t>Quarto livello</a:t>
            </a:r>
          </a:p>
          <a:p>
            <a:pPr lvl="0"/>
            <a:r>
              <a:rPr lang="it-IT"/>
              <a:t>Quinto livello</a:t>
            </a:r>
          </a:p>
        </p:txBody>
      </p:sp>
      <p:sp>
        <p:nvSpPr>
          <p:cNvPr id="4" name="Segnaposto data 3">
            <a:extLst>
              <a:ext uri="{FF2B5EF4-FFF2-40B4-BE49-F238E27FC236}">
                <a16:creationId xmlns:a16="http://schemas.microsoft.com/office/drawing/2014/main" id="{3C0DE2DC-DBA6-437E-BB4E-13D6007AE7EE}"/>
              </a:ext>
            </a:extLst>
          </p:cNvPr>
          <p:cNvSpPr>
            <a:spLocks noGrp="1"/>
          </p:cNvSpPr>
          <p:nvPr>
            <p:ph type="dt" sz="half" idx="2"/>
          </p:nvPr>
        </p:nvSpPr>
        <p:spPr>
          <a:xfrm>
            <a:off x="334964" y="39688"/>
            <a:ext cx="2383298" cy="365125"/>
          </a:xfrm>
          <a:prstGeom prst="rect">
            <a:avLst/>
          </a:prstGeom>
        </p:spPr>
        <p:txBody>
          <a:bodyPr vert="horz" lIns="0" tIns="0" rIns="0" bIns="0" rtlCol="0" anchor="b"/>
          <a:lstStyle>
            <a:lvl1pPr algn="l">
              <a:defRPr sz="800">
                <a:solidFill>
                  <a:schemeClr val="tx1">
                    <a:lumMod val="65000"/>
                    <a:lumOff val="35000"/>
                  </a:schemeClr>
                </a:solidFill>
              </a:defRPr>
            </a:lvl1pPr>
          </a:lstStyle>
          <a:p>
            <a:fld id="{4C1142E4-D80C-492E-A0FC-888779F0E67B}" type="datetime1">
              <a:rPr lang="it-IT" smtClean="0"/>
              <a:t>16/12/2024</a:t>
            </a:fld>
            <a:endParaRPr lang="it-IT"/>
          </a:p>
        </p:txBody>
      </p:sp>
      <p:sp>
        <p:nvSpPr>
          <p:cNvPr id="5" name="Segnaposto piè di pagina 4">
            <a:extLst>
              <a:ext uri="{FF2B5EF4-FFF2-40B4-BE49-F238E27FC236}">
                <a16:creationId xmlns:a16="http://schemas.microsoft.com/office/drawing/2014/main" id="{32393C94-ABEE-455B-B13B-0EB6402D37E5}"/>
              </a:ext>
            </a:extLst>
          </p:cNvPr>
          <p:cNvSpPr>
            <a:spLocks noGrp="1"/>
          </p:cNvSpPr>
          <p:nvPr>
            <p:ph type="ftr" sz="quarter" idx="3"/>
          </p:nvPr>
        </p:nvSpPr>
        <p:spPr>
          <a:xfrm>
            <a:off x="3216275" y="39688"/>
            <a:ext cx="4114800" cy="365125"/>
          </a:xfrm>
          <a:prstGeom prst="rect">
            <a:avLst/>
          </a:prstGeom>
        </p:spPr>
        <p:txBody>
          <a:bodyPr vert="horz" lIns="0" tIns="0" rIns="0" bIns="0" rtlCol="0" anchor="b"/>
          <a:lstStyle>
            <a:lvl1pPr algn="l">
              <a:defRPr sz="800">
                <a:solidFill>
                  <a:schemeClr val="tx1">
                    <a:lumMod val="65000"/>
                    <a:lumOff val="35000"/>
                  </a:schemeClr>
                </a:solidFill>
              </a:defRPr>
            </a:lvl1p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9A960919-4893-43E8-BAF3-C8C59F419B7B}"/>
              </a:ext>
            </a:extLst>
          </p:cNvPr>
          <p:cNvSpPr>
            <a:spLocks noGrp="1"/>
          </p:cNvSpPr>
          <p:nvPr>
            <p:ph type="sldNum" sz="quarter" idx="4"/>
          </p:nvPr>
        </p:nvSpPr>
        <p:spPr>
          <a:xfrm>
            <a:off x="10814538" y="39688"/>
            <a:ext cx="1042500" cy="365125"/>
          </a:xfrm>
          <a:prstGeom prst="rect">
            <a:avLst/>
          </a:prstGeom>
        </p:spPr>
        <p:txBody>
          <a:bodyPr vert="horz" lIns="0" tIns="0" rIns="0" bIns="0" rtlCol="0" anchor="b"/>
          <a:lstStyle>
            <a:lvl1pPr algn="r">
              <a:defRPr sz="800">
                <a:solidFill>
                  <a:schemeClr val="tx1">
                    <a:lumMod val="65000"/>
                    <a:lumOff val="35000"/>
                  </a:schemeClr>
                </a:solidFill>
              </a:defRPr>
            </a:lvl1pPr>
          </a:lstStyle>
          <a:p>
            <a:fld id="{3135EEA2-8D42-4D46-95A6-66E65FDC5EB1}" type="slidenum">
              <a:rPr lang="it-IT" smtClean="0"/>
              <a:pPr/>
              <a:t>‹N›</a:t>
            </a:fld>
            <a:endParaRPr lang="it-IT"/>
          </a:p>
        </p:txBody>
      </p:sp>
    </p:spTree>
    <p:extLst>
      <p:ext uri="{BB962C8B-B14F-4D97-AF65-F5344CB8AC3E}">
        <p14:creationId xmlns:p14="http://schemas.microsoft.com/office/powerpoint/2010/main" val="40321059"/>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0" r:id="rId3"/>
    <p:sldLayoutId id="2147483717" r:id="rId4"/>
    <p:sldLayoutId id="2147483681" r:id="rId5"/>
    <p:sldLayoutId id="2147483682" r:id="rId6"/>
    <p:sldLayoutId id="2147483719" r:id="rId7"/>
    <p:sldLayoutId id="2147483671" r:id="rId8"/>
    <p:sldLayoutId id="2147483726" r:id="rId9"/>
    <p:sldLayoutId id="2147483727" r:id="rId10"/>
    <p:sldLayoutId id="2147483662" r:id="rId11"/>
    <p:sldLayoutId id="2147483670" r:id="rId12"/>
    <p:sldLayoutId id="2147483720" r:id="rId13"/>
    <p:sldLayoutId id="2147483672" r:id="rId14"/>
    <p:sldLayoutId id="2147483677" r:id="rId15"/>
    <p:sldLayoutId id="2147483678" r:id="rId16"/>
    <p:sldLayoutId id="2147483721" r:id="rId17"/>
    <p:sldLayoutId id="2147483723" r:id="rId18"/>
    <p:sldLayoutId id="2147483724" r:id="rId19"/>
    <p:sldLayoutId id="2147483673" r:id="rId20"/>
    <p:sldLayoutId id="2147483674" r:id="rId21"/>
    <p:sldLayoutId id="2147483725" r:id="rId22"/>
    <p:sldLayoutId id="2147483675" r:id="rId23"/>
    <p:sldLayoutId id="2147483676" r:id="rId24"/>
  </p:sldLayoutIdLst>
  <p:hf hdr="0"/>
  <p:txStyles>
    <p:titleStyle>
      <a:lvl1pPr algn="l" defTabSz="914400" rtl="0" eaLnBrk="1" latinLnBrk="0" hangingPunct="1">
        <a:lnSpc>
          <a:spcPct val="10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D93F0EDA-05BE-4DD7-962F-394BE0791CF8}"/>
              </a:ext>
            </a:extLst>
          </p:cNvPr>
          <p:cNvSpPr>
            <a:spLocks noGrp="1"/>
          </p:cNvSpPr>
          <p:nvPr>
            <p:ph type="title"/>
          </p:nvPr>
        </p:nvSpPr>
        <p:spPr>
          <a:xfrm>
            <a:off x="334963" y="808073"/>
            <a:ext cx="11522075" cy="840083"/>
          </a:xfrm>
          <a:prstGeom prst="rect">
            <a:avLst/>
          </a:prstGeom>
        </p:spPr>
        <p:txBody>
          <a:bodyPr vert="horz" lIns="0" tIns="0" rIns="0" bIns="0" rtlCol="0" anchor="b">
            <a:noAutofit/>
          </a:bodyPr>
          <a:lstStyle/>
          <a:p>
            <a:endParaRPr lang="it-IT"/>
          </a:p>
        </p:txBody>
      </p:sp>
      <p:sp>
        <p:nvSpPr>
          <p:cNvPr id="3" name="Segnaposto testo 2">
            <a:extLst>
              <a:ext uri="{FF2B5EF4-FFF2-40B4-BE49-F238E27FC236}">
                <a16:creationId xmlns:a16="http://schemas.microsoft.com/office/drawing/2014/main" id="{8F0C82C2-529C-45CC-B0FD-8E1A68BA426E}"/>
              </a:ext>
            </a:extLst>
          </p:cNvPr>
          <p:cNvSpPr>
            <a:spLocks noGrp="1"/>
          </p:cNvSpPr>
          <p:nvPr>
            <p:ph type="body" idx="1"/>
          </p:nvPr>
        </p:nvSpPr>
        <p:spPr>
          <a:xfrm>
            <a:off x="334963" y="2060575"/>
            <a:ext cx="11522075" cy="4429125"/>
          </a:xfrm>
          <a:prstGeom prst="rect">
            <a:avLst/>
          </a:prstGeom>
        </p:spPr>
        <p:txBody>
          <a:bodyPr vert="horz" lIns="0" tIns="0" rIns="0" bIns="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4066552547"/>
      </p:ext>
    </p:extLst>
  </p:cSld>
  <p:clrMap bg1="lt1" tx1="dk1" bg2="lt2" tx2="dk2" accent1="accent1" accent2="accent2" accent3="accent3" accent4="accent4" accent5="accent5" accent6="accent6" hlink="hlink" folHlink="folHlink"/>
  <p:sldLayoutIdLst>
    <p:sldLayoutId id="2147483704" r:id="rId1"/>
    <p:sldLayoutId id="2147483712" r:id="rId2"/>
    <p:sldLayoutId id="2147483705" r:id="rId3"/>
    <p:sldLayoutId id="2147483706" r:id="rId4"/>
    <p:sldLayoutId id="2147483709" r:id="rId5"/>
    <p:sldLayoutId id="2147483714" r:id="rId6"/>
    <p:sldLayoutId id="2147483729" r:id="rId7"/>
    <p:sldLayoutId id="2147483715" r:id="rId8"/>
  </p:sldLayoutIdLst>
  <p:hf hdr="0"/>
  <p:txStyles>
    <p:titleStyle>
      <a:lvl1pPr algn="l" defTabSz="914400" rtl="0" eaLnBrk="1" latinLnBrk="0" hangingPunct="1">
        <a:lnSpc>
          <a:spcPct val="100000"/>
        </a:lnSpc>
        <a:spcBef>
          <a:spcPct val="0"/>
        </a:spcBef>
        <a:buNone/>
        <a:defRPr sz="6000" b="1" kern="1200">
          <a:solidFill>
            <a:schemeClr val="tx2"/>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lang="it-IT" sz="14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469" userDrawn="1">
          <p15:clr>
            <a:srgbClr val="F26B43"/>
          </p15:clr>
        </p15:guide>
        <p15:guide id="2" pos="211" userDrawn="1">
          <p15:clr>
            <a:srgbClr val="F26B43"/>
          </p15:clr>
        </p15:guide>
        <p15:guide id="3" pos="2026" userDrawn="1">
          <p15:clr>
            <a:srgbClr val="F26B43"/>
          </p15:clr>
        </p15:guide>
        <p15:guide id="4" pos="1799" userDrawn="1">
          <p15:clr>
            <a:srgbClr val="F26B43"/>
          </p15:clr>
        </p15:guide>
        <p15:guide id="5" orient="horz" pos="1298" userDrawn="1">
          <p15:clr>
            <a:srgbClr val="F26B43"/>
          </p15:clr>
        </p15:guide>
        <p15:guide id="6" orient="horz" pos="4088" userDrawn="1">
          <p15:clr>
            <a:srgbClr val="F26B43"/>
          </p15:clr>
        </p15:guide>
        <p15:guide id="7" orient="horz" pos="255" userDrawn="1">
          <p15:clr>
            <a:srgbClr val="F26B43"/>
          </p15:clr>
        </p15:guide>
        <p15:guide id="8" orient="horz" pos="981" userDrawn="1">
          <p15:clr>
            <a:srgbClr val="F26B43"/>
          </p15:clr>
        </p15:guide>
        <p15:guide id="9" orient="horz" pos="504"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18/10/relationships/comments" Target="../comments/modernComment_12F_9F4E9CD4.xm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31_7788967.xml"/><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svg"/><Relationship Id="rId3" Type="http://schemas.microsoft.com/office/2007/relationships/media" Target="../media/media2.mp4"/><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11" Type="http://schemas.openxmlformats.org/officeDocument/2006/relationships/hyperlink" Target="https://auditoryneuroscience.com/spatial-hearing/jeffress-model-animation" TargetMode="External"/><Relationship Id="rId5" Type="http://schemas.openxmlformats.org/officeDocument/2006/relationships/slideLayout" Target="../slideLayouts/slideLayout20.xml"/><Relationship Id="rId10" Type="http://schemas.openxmlformats.org/officeDocument/2006/relationships/image" Target="../media/image30.png"/><Relationship Id="rId4" Type="http://schemas.openxmlformats.org/officeDocument/2006/relationships/video" Target="../media/media2.mp4"/><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33_6D0E140C.xm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38/ncomms4790"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microsoft.com/office/2018/10/relationships/comments" Target="../comments/modernComment_109_CDACC8FE.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8/10/relationships/comments" Target="../comments/modernComment_134_3A34B36F.xm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26.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microsoft.com/office/2018/10/relationships/comments" Target="../comments/modernComment_13F_72BDC464.xml"/><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microsoft.com/office/2018/10/relationships/comments" Target="../comments/modernComment_143_AAD361A0.xml"/><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microsoft.com/office/2007/relationships/hdphoto" Target="../media/hdphoto1.wdp"/><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microsoft.com/office/2007/relationships/hdphoto" Target="../media/hdphoto3.wdp"/><Relationship Id="rId3" Type="http://schemas.microsoft.com/office/2018/10/relationships/comments" Target="../comments/modernComment_138_B7E9DF12.xml"/><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49.png"/><Relationship Id="rId5" Type="http://schemas.microsoft.com/office/2007/relationships/hdphoto" Target="../media/hdphoto2.wdp"/><Relationship Id="rId4" Type="http://schemas.openxmlformats.org/officeDocument/2006/relationships/image" Target="../media/image48.png"/><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microsoft.com/office/2018/10/relationships/comments" Target="../comments/modernComment_148_6F97CB6D.xm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27_1F6A15DA.xml"/><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0.xml"/><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microsoft.com/office/2018/10/relationships/comments" Target="../comments/modernComment_13C_F963040F.xml"/><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microsoft.com/office/2018/10/relationships/comments" Target="../comments/modernComment_140_78258EA6.xml"/><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3.wdp"/><Relationship Id="rId2" Type="http://schemas.microsoft.com/office/2018/10/relationships/comments" Target="../comments/modernComment_146_F91934C8.xml"/><Relationship Id="rId1" Type="http://schemas.openxmlformats.org/officeDocument/2006/relationships/slideLayout" Target="../slideLayouts/slideLayout21.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doi.org/10.3389/fncir.2014.00116"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open.oregonstate.education/aandp/"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26BBB7E-2B72-48A5-B8AC-092CE1F3CB5C}"/>
              </a:ext>
            </a:extLst>
          </p:cNvPr>
          <p:cNvSpPr>
            <a:spLocks noGrp="1"/>
          </p:cNvSpPr>
          <p:nvPr>
            <p:ph type="body" sz="quarter" idx="21"/>
          </p:nvPr>
        </p:nvSpPr>
        <p:spPr>
          <a:xfrm>
            <a:off x="607278" y="5929933"/>
            <a:ext cx="5464112" cy="489283"/>
          </a:xfrm>
        </p:spPr>
        <p:txBody>
          <a:bodyPr vert="horz" lIns="45719" tIns="45719" rIns="45719" bIns="45719" rtlCol="0" anchor="t">
            <a:noAutofit/>
          </a:bodyPr>
          <a:lstStyle/>
          <a:p>
            <a:r>
              <a:rPr lang="it-IT" sz="3200">
                <a:latin typeface="Manrope"/>
              </a:rPr>
              <a:t>11.12.2024 |  Paolo Marzolo</a:t>
            </a:r>
          </a:p>
        </p:txBody>
      </p:sp>
      <p:sp>
        <p:nvSpPr>
          <p:cNvPr id="3" name="Titolo 2">
            <a:extLst>
              <a:ext uri="{FF2B5EF4-FFF2-40B4-BE49-F238E27FC236}">
                <a16:creationId xmlns:a16="http://schemas.microsoft.com/office/drawing/2014/main" id="{139C8332-124C-4AAA-8F96-961CED6E62F0}"/>
              </a:ext>
            </a:extLst>
          </p:cNvPr>
          <p:cNvSpPr>
            <a:spLocks noGrp="1"/>
          </p:cNvSpPr>
          <p:nvPr>
            <p:ph type="title"/>
          </p:nvPr>
        </p:nvSpPr>
        <p:spPr>
          <a:xfrm>
            <a:off x="603287" y="1766507"/>
            <a:ext cx="10986218" cy="1298605"/>
          </a:xfrm>
        </p:spPr>
        <p:txBody>
          <a:bodyPr/>
          <a:lstStyle/>
          <a:p>
            <a:r>
              <a:rPr lang="it-IT" sz="4400"/>
              <a:t>Why can you kill mosquitoes in the dark?</a:t>
            </a:r>
            <a:br>
              <a:rPr lang="it-IT" sz="4400"/>
            </a:br>
            <a:endParaRPr lang="it-IT" sz="4000" b="0"/>
          </a:p>
        </p:txBody>
      </p:sp>
      <p:sp>
        <p:nvSpPr>
          <p:cNvPr id="4" name="CasellaDiTesto 3">
            <a:extLst>
              <a:ext uri="{FF2B5EF4-FFF2-40B4-BE49-F238E27FC236}">
                <a16:creationId xmlns:a16="http://schemas.microsoft.com/office/drawing/2014/main" id="{BC43DF97-D21F-3AFF-6FC1-5859A85F4A73}"/>
              </a:ext>
            </a:extLst>
          </p:cNvPr>
          <p:cNvSpPr txBox="1"/>
          <p:nvPr/>
        </p:nvSpPr>
        <p:spPr>
          <a:xfrm>
            <a:off x="586879" y="3426634"/>
            <a:ext cx="1096710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4000" b="0" i="0" u="none" strike="noStrike" baseline="0" err="1">
                <a:solidFill>
                  <a:srgbClr val="FFFFFF"/>
                </a:solidFill>
                <a:latin typeface="Manrope"/>
                <a:ea typeface="Manrope"/>
                <a:cs typeface="Manrope"/>
              </a:rPr>
              <a:t>Towards</a:t>
            </a:r>
            <a:r>
              <a:rPr lang="it-IT" sz="4000" b="0" i="0" u="none" strike="noStrike" baseline="0">
                <a:solidFill>
                  <a:srgbClr val="FFFFFF"/>
                </a:solidFill>
                <a:latin typeface="Manrope"/>
                <a:ea typeface="Manrope"/>
                <a:cs typeface="Manrope"/>
              </a:rPr>
              <a:t> solving sound </a:t>
            </a:r>
            <a:r>
              <a:rPr lang="it-IT" sz="4000" b="0" i="0" u="none" strike="noStrike" baseline="0" err="1">
                <a:solidFill>
                  <a:srgbClr val="FFFFFF"/>
                </a:solidFill>
                <a:latin typeface="Manrope"/>
                <a:ea typeface="Manrope"/>
                <a:cs typeface="Manrope"/>
              </a:rPr>
              <a:t>localization</a:t>
            </a:r>
            <a:r>
              <a:rPr lang="it-IT" sz="4000" b="0" i="0" u="none" strike="noStrike" baseline="0">
                <a:solidFill>
                  <a:srgbClr val="FFFFFF"/>
                </a:solidFill>
                <a:latin typeface="Manrope"/>
                <a:ea typeface="Manrope"/>
                <a:cs typeface="Manrope"/>
              </a:rPr>
              <a:t> with a </a:t>
            </a:r>
            <a:r>
              <a:rPr lang="it-IT" sz="4000" b="0" i="0" u="none" strike="noStrike" baseline="0" err="1">
                <a:solidFill>
                  <a:srgbClr val="FFFFFF"/>
                </a:solidFill>
                <a:latin typeface="Manrope"/>
                <a:ea typeface="Manrope"/>
                <a:cs typeface="Manrope"/>
              </a:rPr>
              <a:t>biologically</a:t>
            </a:r>
            <a:r>
              <a:rPr lang="it-IT" sz="4000" b="0" i="0" u="none" strike="noStrike" baseline="0">
                <a:solidFill>
                  <a:srgbClr val="FFFFFF"/>
                </a:solidFill>
                <a:latin typeface="Manrope"/>
                <a:ea typeface="Manrope"/>
                <a:cs typeface="Manrope"/>
              </a:rPr>
              <a:t> </a:t>
            </a:r>
            <a:r>
              <a:rPr lang="en-US" sz="4000" b="0" i="0" u="none" strike="noStrike" baseline="0">
                <a:solidFill>
                  <a:srgbClr val="FFFFFF"/>
                </a:solidFill>
                <a:latin typeface="Manrope"/>
                <a:ea typeface="Manrope"/>
                <a:cs typeface="Manrope"/>
              </a:rPr>
              <a:t>plausible</a:t>
            </a:r>
            <a:r>
              <a:rPr lang="it-IT" sz="4000" b="0" i="0" u="none" strike="noStrike" baseline="0">
                <a:solidFill>
                  <a:srgbClr val="FFFFFF"/>
                </a:solidFill>
                <a:latin typeface="Manrope"/>
                <a:ea typeface="Manrope"/>
                <a:cs typeface="Manrope"/>
              </a:rPr>
              <a:t> </a:t>
            </a:r>
            <a:r>
              <a:rPr lang="it-IT" sz="4000" b="0" i="0" u="none" strike="noStrike" baseline="0" err="1">
                <a:solidFill>
                  <a:srgbClr val="FFFFFF"/>
                </a:solidFill>
                <a:latin typeface="Manrope"/>
                <a:ea typeface="Manrope"/>
                <a:cs typeface="Manrope"/>
              </a:rPr>
              <a:t>spiking</a:t>
            </a:r>
            <a:r>
              <a:rPr lang="it-IT" sz="4000" b="0" i="0" u="none" strike="noStrike" baseline="0">
                <a:solidFill>
                  <a:srgbClr val="FFFFFF"/>
                </a:solidFill>
                <a:latin typeface="Manrope"/>
                <a:ea typeface="Manrope"/>
                <a:cs typeface="Manrope"/>
              </a:rPr>
              <a:t> </a:t>
            </a:r>
            <a:r>
              <a:rPr lang="it-IT" sz="4000" b="0" i="0" u="none" strike="noStrike" baseline="0" err="1">
                <a:solidFill>
                  <a:srgbClr val="FFFFFF"/>
                </a:solidFill>
                <a:latin typeface="Manrope"/>
                <a:ea typeface="Manrope"/>
                <a:cs typeface="Manrope"/>
              </a:rPr>
              <a:t>neural</a:t>
            </a:r>
            <a:r>
              <a:rPr lang="it-IT" sz="4000" b="0" i="0" u="none" strike="noStrike" baseline="0">
                <a:solidFill>
                  <a:srgbClr val="FFFFFF"/>
                </a:solidFill>
                <a:latin typeface="Manrope"/>
                <a:ea typeface="Manrope"/>
                <a:cs typeface="Manrope"/>
              </a:rPr>
              <a:t> </a:t>
            </a:r>
            <a:r>
              <a:rPr lang="it-IT" sz="4000" b="0" i="0" u="none" strike="noStrike" baseline="0" err="1">
                <a:solidFill>
                  <a:srgbClr val="FFFFFF"/>
                </a:solidFill>
                <a:latin typeface="Manrope"/>
                <a:ea typeface="Manrope"/>
                <a:cs typeface="Manrope"/>
              </a:rPr>
              <a:t>simulation</a:t>
            </a:r>
            <a:endParaRPr lang="it-IT" err="1"/>
          </a:p>
        </p:txBody>
      </p:sp>
      <p:sp>
        <p:nvSpPr>
          <p:cNvPr id="5" name="TextBox 4">
            <a:extLst>
              <a:ext uri="{FF2B5EF4-FFF2-40B4-BE49-F238E27FC236}">
                <a16:creationId xmlns:a16="http://schemas.microsoft.com/office/drawing/2014/main" id="{3ACC5DFB-9300-36BC-425C-84224052C6DB}"/>
              </a:ext>
            </a:extLst>
          </p:cNvPr>
          <p:cNvSpPr txBox="1"/>
          <p:nvPr/>
        </p:nvSpPr>
        <p:spPr>
          <a:xfrm>
            <a:off x="7680960" y="5807110"/>
            <a:ext cx="3644591" cy="646331"/>
          </a:xfrm>
          <a:prstGeom prst="rect">
            <a:avLst/>
          </a:prstGeom>
          <a:noFill/>
        </p:spPr>
        <p:txBody>
          <a:bodyPr wrap="square" lIns="91440" tIns="45720" rIns="91440" bIns="45720" rtlCol="0" anchor="t">
            <a:spAutoFit/>
          </a:bodyPr>
          <a:lstStyle/>
          <a:p>
            <a:r>
              <a:rPr lang="en-US">
                <a:solidFill>
                  <a:schemeClr val="bg1"/>
                </a:solidFill>
              </a:rPr>
              <a:t>Prof. Alberto Antonietti</a:t>
            </a:r>
          </a:p>
          <a:p>
            <a:r>
              <a:rPr lang="en-US">
                <a:solidFill>
                  <a:schemeClr val="bg1"/>
                </a:solidFill>
              </a:rPr>
              <a:t>Francesco De Santis</a:t>
            </a:r>
          </a:p>
        </p:txBody>
      </p:sp>
      <p:sp>
        <p:nvSpPr>
          <p:cNvPr id="6" name="TextBox 5">
            <a:extLst>
              <a:ext uri="{FF2B5EF4-FFF2-40B4-BE49-F238E27FC236}">
                <a16:creationId xmlns:a16="http://schemas.microsoft.com/office/drawing/2014/main" id="{F6DA1D3B-184C-71D7-5613-C0913E279682}"/>
              </a:ext>
            </a:extLst>
          </p:cNvPr>
          <p:cNvSpPr txBox="1"/>
          <p:nvPr/>
        </p:nvSpPr>
        <p:spPr>
          <a:xfrm>
            <a:off x="6071390" y="5807111"/>
            <a:ext cx="1503680" cy="646331"/>
          </a:xfrm>
          <a:prstGeom prst="rect">
            <a:avLst/>
          </a:prstGeom>
          <a:noFill/>
        </p:spPr>
        <p:txBody>
          <a:bodyPr wrap="square" rtlCol="0">
            <a:spAutoFit/>
          </a:bodyPr>
          <a:lstStyle/>
          <a:p>
            <a:r>
              <a:rPr lang="en-US">
                <a:solidFill>
                  <a:schemeClr val="bg1"/>
                </a:solidFill>
              </a:rPr>
              <a:t>Advisor:</a:t>
            </a:r>
          </a:p>
          <a:p>
            <a:r>
              <a:rPr lang="en-US">
                <a:solidFill>
                  <a:schemeClr val="bg1"/>
                </a:solidFill>
              </a:rPr>
              <a:t>Co-Advisor:</a:t>
            </a:r>
          </a:p>
        </p:txBody>
      </p:sp>
    </p:spTree>
    <p:extLst>
      <p:ext uri="{BB962C8B-B14F-4D97-AF65-F5344CB8AC3E}">
        <p14:creationId xmlns:p14="http://schemas.microsoft.com/office/powerpoint/2010/main" val="3921913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53D9E7C-B5D6-0E07-BF17-B82FACABF62F}"/>
              </a:ext>
            </a:extLst>
          </p:cNvPr>
          <p:cNvSpPr>
            <a:spLocks noGrp="1"/>
          </p:cNvSpPr>
          <p:nvPr>
            <p:ph type="title"/>
          </p:nvPr>
        </p:nvSpPr>
        <p:spPr/>
        <p:txBody>
          <a:bodyPr/>
          <a:lstStyle/>
          <a:p>
            <a:r>
              <a:rPr lang="it-IT" err="1"/>
              <a:t>Property</a:t>
            </a:r>
            <a:r>
              <a:rPr lang="it-IT"/>
              <a:t> 1:</a:t>
            </a:r>
            <a:br>
              <a:rPr lang="it-IT"/>
            </a:br>
            <a:r>
              <a:rPr lang="it-IT" err="1"/>
              <a:t>Phase</a:t>
            </a:r>
            <a:r>
              <a:rPr lang="it-IT"/>
              <a:t> </a:t>
            </a:r>
            <a:r>
              <a:rPr lang="it-IT" err="1"/>
              <a:t>Locking</a:t>
            </a:r>
          </a:p>
        </p:txBody>
      </p:sp>
      <p:sp>
        <p:nvSpPr>
          <p:cNvPr id="4" name="Segnaposto data 3">
            <a:extLst>
              <a:ext uri="{FF2B5EF4-FFF2-40B4-BE49-F238E27FC236}">
                <a16:creationId xmlns:a16="http://schemas.microsoft.com/office/drawing/2014/main" id="{23508C58-1E63-65B0-2698-CC3C5A7D31C3}"/>
              </a:ext>
            </a:extLst>
          </p:cNvPr>
          <p:cNvSpPr>
            <a:spLocks noGrp="1"/>
          </p:cNvSpPr>
          <p:nvPr>
            <p:ph type="dt" sz="half" idx="10"/>
          </p:nvPr>
        </p:nvSpPr>
        <p:spPr/>
        <p:txBody>
          <a:bodyPr/>
          <a:lstStyle/>
          <a:p>
            <a:fld id="{DA1F3586-265D-4418-A445-ADB7A234A0AE}" type="datetime1">
              <a:rPr lang="it-IT" smtClean="0"/>
              <a:t>16/12/2024</a:t>
            </a:fld>
            <a:endParaRPr lang="it-IT"/>
          </a:p>
        </p:txBody>
      </p:sp>
      <p:sp>
        <p:nvSpPr>
          <p:cNvPr id="5" name="Segnaposto piè di pagina 4">
            <a:extLst>
              <a:ext uri="{FF2B5EF4-FFF2-40B4-BE49-F238E27FC236}">
                <a16:creationId xmlns:a16="http://schemas.microsoft.com/office/drawing/2014/main" id="{5E47D971-1264-5D97-1EE7-28DE5641823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95646DF3-0B60-0250-8135-4F0CC531708D}"/>
              </a:ext>
            </a:extLst>
          </p:cNvPr>
          <p:cNvSpPr>
            <a:spLocks noGrp="1"/>
          </p:cNvSpPr>
          <p:nvPr>
            <p:ph type="sldNum" sz="quarter" idx="12"/>
          </p:nvPr>
        </p:nvSpPr>
        <p:spPr/>
        <p:txBody>
          <a:bodyPr/>
          <a:lstStyle/>
          <a:p>
            <a:fld id="{3135EEA2-8D42-4D46-95A6-66E65FDC5EB1}" type="slidenum">
              <a:rPr lang="it-IT" smtClean="0"/>
              <a:t>10</a:t>
            </a:fld>
            <a:endParaRPr lang="it-IT"/>
          </a:p>
        </p:txBody>
      </p:sp>
      <p:sp>
        <p:nvSpPr>
          <p:cNvPr id="7" name="Segnaposto testo 6">
            <a:extLst>
              <a:ext uri="{FF2B5EF4-FFF2-40B4-BE49-F238E27FC236}">
                <a16:creationId xmlns:a16="http://schemas.microsoft.com/office/drawing/2014/main" id="{1732AA8E-B240-D63F-3B97-2F3452331977}"/>
              </a:ext>
            </a:extLst>
          </p:cNvPr>
          <p:cNvSpPr>
            <a:spLocks noGrp="1"/>
          </p:cNvSpPr>
          <p:nvPr>
            <p:ph type="body" sz="quarter" idx="14"/>
          </p:nvPr>
        </p:nvSpPr>
        <p:spPr/>
        <p:txBody>
          <a:bodyPr vert="horz" lIns="0" tIns="0" rIns="0" bIns="0" rtlCol="0" anchor="t">
            <a:noAutofit/>
          </a:bodyPr>
          <a:lstStyle/>
          <a:p>
            <a:pPr marL="342900" indent="-342900">
              <a:buFont typeface="Calibri" panose="020B0604020202020204" pitchFamily="34" charset="0"/>
              <a:buChar char="-"/>
            </a:pPr>
            <a:r>
              <a:rPr lang="it-IT"/>
              <a:t>The ability of fibers to synchronize firing rate with a specific phase of the input wave</a:t>
            </a:r>
          </a:p>
          <a:p>
            <a:pPr marL="342900" indent="-342900">
              <a:buFont typeface="Calibri" panose="020B0604020202020204" pitchFamily="34" charset="0"/>
              <a:buChar char="-"/>
            </a:pPr>
            <a:r>
              <a:rPr lang="it-IT"/>
              <a:t>Falls off around 2 kHz</a:t>
            </a:r>
          </a:p>
          <a:p>
            <a:pPr marL="342900" indent="-342900">
              <a:buFont typeface="Calibri" panose="020B0604020202020204" pitchFamily="34" charset="0"/>
              <a:buChar char="-"/>
            </a:pPr>
            <a:r>
              <a:rPr lang="it-IT"/>
              <a:t>Possible metric to evaluate is Vector Strength</a:t>
            </a:r>
          </a:p>
        </p:txBody>
      </p:sp>
      <p:pic>
        <p:nvPicPr>
          <p:cNvPr id="2" name="Immagine 1" descr="Immagine che contiene testo, diagramma, Carattere, schermata&#10;&#10;Descrizione generata automaticamente">
            <a:extLst>
              <a:ext uri="{FF2B5EF4-FFF2-40B4-BE49-F238E27FC236}">
                <a16:creationId xmlns:a16="http://schemas.microsoft.com/office/drawing/2014/main" id="{979329D3-041B-0AEA-8BAF-41DDF103E9CC}"/>
              </a:ext>
            </a:extLst>
          </p:cNvPr>
          <p:cNvPicPr>
            <a:picLocks noChangeAspect="1"/>
          </p:cNvPicPr>
          <p:nvPr/>
        </p:nvPicPr>
        <p:blipFill>
          <a:blip r:embed="rId4"/>
          <a:srcRect r="46601"/>
          <a:stretch/>
        </p:blipFill>
        <p:spPr>
          <a:xfrm>
            <a:off x="9255157" y="1028229"/>
            <a:ext cx="2402002" cy="1880103"/>
          </a:xfrm>
          <a:prstGeom prst="rect">
            <a:avLst/>
          </a:prstGeom>
        </p:spPr>
      </p:pic>
      <p:pic>
        <p:nvPicPr>
          <p:cNvPr id="9" name="Immagine 8" descr="Immagine che contiene testo, diagramma, Carattere&#10;&#10;Descrizione generata automaticamente">
            <a:extLst>
              <a:ext uri="{FF2B5EF4-FFF2-40B4-BE49-F238E27FC236}">
                <a16:creationId xmlns:a16="http://schemas.microsoft.com/office/drawing/2014/main" id="{C1359C40-318C-2DB2-C084-86A5E3D8D210}"/>
              </a:ext>
            </a:extLst>
          </p:cNvPr>
          <p:cNvPicPr>
            <a:picLocks noChangeAspect="1"/>
          </p:cNvPicPr>
          <p:nvPr/>
        </p:nvPicPr>
        <p:blipFill>
          <a:blip r:embed="rId5">
            <a:clrChange>
              <a:clrFrom>
                <a:srgbClr val="FFFFFF"/>
              </a:clrFrom>
              <a:clrTo>
                <a:srgbClr val="FFFFFF">
                  <a:alpha val="0"/>
                </a:srgbClr>
              </a:clrTo>
            </a:clrChange>
          </a:blip>
          <a:srcRect r="46478"/>
          <a:stretch/>
        </p:blipFill>
        <p:spPr>
          <a:xfrm>
            <a:off x="9312297" y="2790223"/>
            <a:ext cx="2397905" cy="1598897"/>
          </a:xfrm>
          <a:prstGeom prst="rect">
            <a:avLst/>
          </a:prstGeom>
        </p:spPr>
      </p:pic>
      <p:pic>
        <p:nvPicPr>
          <p:cNvPr id="10" name="Immagine 9" descr="Immagine che contiene testo, diagramma, Carattere, schermata&#10;&#10;Descrizione generata automaticamente">
            <a:extLst>
              <a:ext uri="{FF2B5EF4-FFF2-40B4-BE49-F238E27FC236}">
                <a16:creationId xmlns:a16="http://schemas.microsoft.com/office/drawing/2014/main" id="{91CAF7D1-8A2C-784A-4274-D27513A350EB}"/>
              </a:ext>
            </a:extLst>
          </p:cNvPr>
          <p:cNvPicPr>
            <a:picLocks noChangeAspect="1"/>
          </p:cNvPicPr>
          <p:nvPr/>
        </p:nvPicPr>
        <p:blipFill>
          <a:blip r:embed="rId6"/>
          <a:srcRect l="52953" b="14414"/>
          <a:stretch/>
        </p:blipFill>
        <p:spPr>
          <a:xfrm>
            <a:off x="9527772" y="4441892"/>
            <a:ext cx="2039388" cy="1551584"/>
          </a:xfrm>
          <a:prstGeom prst="rect">
            <a:avLst/>
          </a:prstGeom>
        </p:spPr>
      </p:pic>
      <p:pic>
        <p:nvPicPr>
          <p:cNvPr id="11" name="Immagine 10" descr="Immagine che contiene bianco e nero, Carattere, tipografia&#10;&#10;Descrizione generata automaticamente">
            <a:extLst>
              <a:ext uri="{FF2B5EF4-FFF2-40B4-BE49-F238E27FC236}">
                <a16:creationId xmlns:a16="http://schemas.microsoft.com/office/drawing/2014/main" id="{35350783-F60C-DBFE-FCE9-7787D64800B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9121765" y="2277403"/>
            <a:ext cx="213543" cy="2231595"/>
          </a:xfrm>
          <a:prstGeom prst="rect">
            <a:avLst/>
          </a:prstGeom>
        </p:spPr>
      </p:pic>
      <p:pic>
        <p:nvPicPr>
          <p:cNvPr id="17" name="Immagine 16" descr="Immagine che contiene testo, schizzo, disegno, arte&#10;&#10;Descrizione generata automaticamente">
            <a:extLst>
              <a:ext uri="{FF2B5EF4-FFF2-40B4-BE49-F238E27FC236}">
                <a16:creationId xmlns:a16="http://schemas.microsoft.com/office/drawing/2014/main" id="{2B91AEC6-0B54-8DF3-EB65-0A07FC89607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819982" y="1028228"/>
            <a:ext cx="3889132" cy="5750944"/>
          </a:xfrm>
          <a:prstGeom prst="rect">
            <a:avLst/>
          </a:prstGeom>
        </p:spPr>
      </p:pic>
      <p:sp>
        <p:nvSpPr>
          <p:cNvPr id="12" name="CasellaDiTesto 11">
            <a:extLst>
              <a:ext uri="{FF2B5EF4-FFF2-40B4-BE49-F238E27FC236}">
                <a16:creationId xmlns:a16="http://schemas.microsoft.com/office/drawing/2014/main" id="{F62FF852-65E9-DC8B-0EC2-4D1DB3297C16}"/>
              </a:ext>
            </a:extLst>
          </p:cNvPr>
          <p:cNvSpPr txBox="1"/>
          <p:nvPr/>
        </p:nvSpPr>
        <p:spPr>
          <a:xfrm>
            <a:off x="9069811" y="6205834"/>
            <a:ext cx="3123763"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Yin, T.C.T., Smith, P.H., Joris, P.X., 2019. </a:t>
            </a:r>
            <a:r>
              <a:rPr lang="it-IT" sz="1050" err="1">
                <a:ea typeface="+mn-lt"/>
                <a:cs typeface="+mn-lt"/>
              </a:rPr>
              <a:t>Neural</a:t>
            </a:r>
            <a:r>
              <a:rPr lang="it-IT" sz="1050">
                <a:ea typeface="+mn-lt"/>
                <a:cs typeface="+mn-lt"/>
              </a:rPr>
              <a:t> </a:t>
            </a:r>
            <a:r>
              <a:rPr lang="it-IT" sz="1050" err="1">
                <a:ea typeface="+mn-lt"/>
                <a:cs typeface="+mn-lt"/>
              </a:rPr>
              <a:t>Mechanisms</a:t>
            </a:r>
            <a:r>
              <a:rPr lang="it-IT" sz="1050">
                <a:ea typeface="+mn-lt"/>
                <a:cs typeface="+mn-lt"/>
              </a:rPr>
              <a:t> of </a:t>
            </a:r>
            <a:r>
              <a:rPr lang="it-IT" sz="1050" err="1">
                <a:ea typeface="+mn-lt"/>
                <a:cs typeface="+mn-lt"/>
              </a:rPr>
              <a:t>Binaural</a:t>
            </a:r>
            <a:r>
              <a:rPr lang="it-IT" sz="1050">
                <a:ea typeface="+mn-lt"/>
                <a:cs typeface="+mn-lt"/>
              </a:rPr>
              <a:t> Processing in the </a:t>
            </a:r>
            <a:r>
              <a:rPr lang="it-IT" sz="1050" err="1">
                <a:ea typeface="+mn-lt"/>
                <a:cs typeface="+mn-lt"/>
              </a:rPr>
              <a:t>Auditory</a:t>
            </a:r>
            <a:r>
              <a:rPr lang="it-IT" sz="1050">
                <a:ea typeface="+mn-lt"/>
                <a:cs typeface="+mn-lt"/>
              </a:rPr>
              <a:t> </a:t>
            </a:r>
            <a:r>
              <a:rPr lang="it-IT" sz="1050" err="1">
                <a:ea typeface="+mn-lt"/>
                <a:cs typeface="+mn-lt"/>
              </a:rPr>
              <a:t>Brainstem</a:t>
            </a:r>
            <a:endParaRPr lang="it-IT" sz="1050" err="1"/>
          </a:p>
        </p:txBody>
      </p:sp>
      <p:sp>
        <p:nvSpPr>
          <p:cNvPr id="8" name="TextBox 7">
            <a:extLst>
              <a:ext uri="{FF2B5EF4-FFF2-40B4-BE49-F238E27FC236}">
                <a16:creationId xmlns:a16="http://schemas.microsoft.com/office/drawing/2014/main" id="{F242BA89-32E0-F8EB-DBF9-B3E39173D11A}"/>
              </a:ext>
            </a:extLst>
          </p:cNvPr>
          <p:cNvSpPr txBox="1"/>
          <p:nvPr/>
        </p:nvSpPr>
        <p:spPr>
          <a:xfrm>
            <a:off x="5853271" y="658896"/>
            <a:ext cx="2372014" cy="369332"/>
          </a:xfrm>
          <a:prstGeom prst="rect">
            <a:avLst/>
          </a:prstGeom>
          <a:noFill/>
        </p:spPr>
        <p:txBody>
          <a:bodyPr wrap="square" rtlCol="0">
            <a:spAutoFit/>
          </a:bodyPr>
          <a:lstStyle/>
          <a:p>
            <a:r>
              <a:rPr lang="en-US"/>
              <a:t>IHC graded potential</a:t>
            </a:r>
          </a:p>
        </p:txBody>
      </p:sp>
      <p:sp>
        <p:nvSpPr>
          <p:cNvPr id="13" name="TextBox 12">
            <a:extLst>
              <a:ext uri="{FF2B5EF4-FFF2-40B4-BE49-F238E27FC236}">
                <a16:creationId xmlns:a16="http://schemas.microsoft.com/office/drawing/2014/main" id="{88552573-5045-AF99-6D94-EFC5E2AB7C80}"/>
              </a:ext>
            </a:extLst>
          </p:cNvPr>
          <p:cNvSpPr txBox="1"/>
          <p:nvPr/>
        </p:nvSpPr>
        <p:spPr>
          <a:xfrm>
            <a:off x="9778204" y="722286"/>
            <a:ext cx="1355908" cy="369332"/>
          </a:xfrm>
          <a:prstGeom prst="rect">
            <a:avLst/>
          </a:prstGeom>
          <a:noFill/>
        </p:spPr>
        <p:txBody>
          <a:bodyPr wrap="square" rtlCol="0">
            <a:spAutoFit/>
          </a:bodyPr>
          <a:lstStyle/>
          <a:p>
            <a:r>
              <a:rPr lang="en-US"/>
              <a:t>ANF spikes</a:t>
            </a:r>
          </a:p>
        </p:txBody>
      </p:sp>
      <p:pic>
        <p:nvPicPr>
          <p:cNvPr id="15" name="Immagine 9" descr="Immagine che contiene testo, diagramma, Carattere, schermata&#10;&#10;Descrizione generata automaticamente">
            <a:extLst>
              <a:ext uri="{FF2B5EF4-FFF2-40B4-BE49-F238E27FC236}">
                <a16:creationId xmlns:a16="http://schemas.microsoft.com/office/drawing/2014/main" id="{EC146E8C-8F08-25CB-3AA4-54651A0346FD}"/>
              </a:ext>
            </a:extLst>
          </p:cNvPr>
          <p:cNvPicPr>
            <a:picLocks noChangeAspect="1"/>
          </p:cNvPicPr>
          <p:nvPr/>
        </p:nvPicPr>
        <p:blipFill>
          <a:blip r:embed="rId6"/>
          <a:srcRect l="25502" t="89166" r="26516"/>
          <a:stretch/>
        </p:blipFill>
        <p:spPr>
          <a:xfrm>
            <a:off x="9823683" y="5978783"/>
            <a:ext cx="1506243" cy="142238"/>
          </a:xfrm>
          <a:prstGeom prst="rect">
            <a:avLst/>
          </a:prstGeom>
        </p:spPr>
      </p:pic>
      <p:sp>
        <p:nvSpPr>
          <p:cNvPr id="16" name="Arrow: Up 15">
            <a:extLst>
              <a:ext uri="{FF2B5EF4-FFF2-40B4-BE49-F238E27FC236}">
                <a16:creationId xmlns:a16="http://schemas.microsoft.com/office/drawing/2014/main" id="{0BBF454B-E9B5-1E49-42A0-042A69F9D062}"/>
              </a:ext>
            </a:extLst>
          </p:cNvPr>
          <p:cNvSpPr/>
          <p:nvPr/>
        </p:nvSpPr>
        <p:spPr>
          <a:xfrm rot="6332986">
            <a:off x="8618589" y="2747606"/>
            <a:ext cx="459586" cy="606457"/>
          </a:xfrm>
          <a:prstGeom prst="upArrow">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Arrow: Up 18">
            <a:extLst>
              <a:ext uri="{FF2B5EF4-FFF2-40B4-BE49-F238E27FC236}">
                <a16:creationId xmlns:a16="http://schemas.microsoft.com/office/drawing/2014/main" id="{A0503657-40CB-4E22-A3EC-273E820724EA}"/>
              </a:ext>
            </a:extLst>
          </p:cNvPr>
          <p:cNvSpPr/>
          <p:nvPr/>
        </p:nvSpPr>
        <p:spPr>
          <a:xfrm rot="6373446">
            <a:off x="8798666" y="4447555"/>
            <a:ext cx="459586" cy="606457"/>
          </a:xfrm>
          <a:prstGeom prst="upArrow">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Arrow: Up 19">
            <a:extLst>
              <a:ext uri="{FF2B5EF4-FFF2-40B4-BE49-F238E27FC236}">
                <a16:creationId xmlns:a16="http://schemas.microsoft.com/office/drawing/2014/main" id="{F84D2A99-A30F-47A8-51BB-D0E4BFDF4FEC}"/>
              </a:ext>
            </a:extLst>
          </p:cNvPr>
          <p:cNvSpPr/>
          <p:nvPr/>
        </p:nvSpPr>
        <p:spPr>
          <a:xfrm rot="4887549">
            <a:off x="8691370" y="1516422"/>
            <a:ext cx="459586" cy="606457"/>
          </a:xfrm>
          <a:prstGeom prst="upArrow">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B045EAB-6805-40A9-2D8A-E4FC10A6908E}"/>
              </a:ext>
            </a:extLst>
          </p:cNvPr>
          <p:cNvSpPr/>
          <p:nvPr/>
        </p:nvSpPr>
        <p:spPr>
          <a:xfrm>
            <a:off x="10204227" y="1519413"/>
            <a:ext cx="194310" cy="1562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025D40E-00C2-4ADE-E982-CB0EA599CF4F}"/>
              </a:ext>
            </a:extLst>
          </p:cNvPr>
          <p:cNvSpPr/>
          <p:nvPr/>
        </p:nvSpPr>
        <p:spPr>
          <a:xfrm>
            <a:off x="10204227" y="3184889"/>
            <a:ext cx="194310" cy="1562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58BDF07B-4ADD-4A54-54E3-44C6D3D1560A}"/>
              </a:ext>
            </a:extLst>
          </p:cNvPr>
          <p:cNvSpPr/>
          <p:nvPr/>
        </p:nvSpPr>
        <p:spPr>
          <a:xfrm>
            <a:off x="10172700" y="4877990"/>
            <a:ext cx="194310" cy="15621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D7D6544F-34A0-0583-D632-2E01371823CA}"/>
              </a:ext>
            </a:extLst>
          </p:cNvPr>
          <p:cNvSpPr/>
          <p:nvPr/>
        </p:nvSpPr>
        <p:spPr>
          <a:xfrm>
            <a:off x="10076625" y="1498485"/>
            <a:ext cx="386459" cy="184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20" i="1"/>
              <a:t>VS</a:t>
            </a:r>
          </a:p>
        </p:txBody>
      </p:sp>
      <p:sp>
        <p:nvSpPr>
          <p:cNvPr id="25" name="Rectangle 24">
            <a:extLst>
              <a:ext uri="{FF2B5EF4-FFF2-40B4-BE49-F238E27FC236}">
                <a16:creationId xmlns:a16="http://schemas.microsoft.com/office/drawing/2014/main" id="{01711F45-BC77-DD51-7DDC-996ECC077110}"/>
              </a:ext>
            </a:extLst>
          </p:cNvPr>
          <p:cNvSpPr/>
          <p:nvPr/>
        </p:nvSpPr>
        <p:spPr>
          <a:xfrm>
            <a:off x="10108152" y="3184889"/>
            <a:ext cx="386459" cy="184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20" i="1"/>
              <a:t>VS</a:t>
            </a:r>
          </a:p>
        </p:txBody>
      </p:sp>
      <p:sp>
        <p:nvSpPr>
          <p:cNvPr id="26" name="Rectangle 25">
            <a:extLst>
              <a:ext uri="{FF2B5EF4-FFF2-40B4-BE49-F238E27FC236}">
                <a16:creationId xmlns:a16="http://schemas.microsoft.com/office/drawing/2014/main" id="{F2DC5044-A2F3-3B56-5715-1B0EC2AA0B94}"/>
              </a:ext>
            </a:extLst>
          </p:cNvPr>
          <p:cNvSpPr/>
          <p:nvPr/>
        </p:nvSpPr>
        <p:spPr>
          <a:xfrm>
            <a:off x="10050649" y="4870642"/>
            <a:ext cx="386459" cy="184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020" i="1"/>
              <a:t>VS</a:t>
            </a:r>
          </a:p>
        </p:txBody>
      </p:sp>
    </p:spTree>
    <p:extLst>
      <p:ext uri="{BB962C8B-B14F-4D97-AF65-F5344CB8AC3E}">
        <p14:creationId xmlns:p14="http://schemas.microsoft.com/office/powerpoint/2010/main" val="267272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9" grpId="0" animBg="1"/>
      <p:bldP spid="20" grpId="0" animBg="1"/>
      <p:bldP spid="24" grpId="0"/>
      <p:bldP spid="25" grpId="0"/>
      <p:bldP spid="26" grpId="0"/>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78E4081C-15CD-9AF0-0FF4-F474BFA22D29}"/>
              </a:ext>
            </a:extLst>
          </p:cNvPr>
          <p:cNvSpPr>
            <a:spLocks noGrp="1"/>
          </p:cNvSpPr>
          <p:nvPr>
            <p:ph type="title"/>
          </p:nvPr>
        </p:nvSpPr>
        <p:spPr/>
        <p:txBody>
          <a:bodyPr/>
          <a:lstStyle/>
          <a:p>
            <a:r>
              <a:rPr lang="it-IT" err="1"/>
              <a:t>Property</a:t>
            </a:r>
            <a:r>
              <a:rPr lang="it-IT"/>
              <a:t> 2: </a:t>
            </a:r>
            <a:r>
              <a:rPr lang="it-IT" err="1"/>
              <a:t>Tonotopic</a:t>
            </a:r>
            <a:r>
              <a:rPr lang="it-IT"/>
              <a:t> Organization</a:t>
            </a:r>
          </a:p>
        </p:txBody>
      </p:sp>
      <p:pic>
        <p:nvPicPr>
          <p:cNvPr id="8" name="Segnaposto contenuto 7" descr="Immagine che contiene diagramma, testo, Elementi grafici&#10;&#10;Descrizione generata automaticamente">
            <a:extLst>
              <a:ext uri="{FF2B5EF4-FFF2-40B4-BE49-F238E27FC236}">
                <a16:creationId xmlns:a16="http://schemas.microsoft.com/office/drawing/2014/main" id="{B95954FD-B923-AC33-28B6-27BE86A75098}"/>
              </a:ext>
            </a:extLst>
          </p:cNvPr>
          <p:cNvPicPr>
            <a:picLocks noGrp="1" noChangeAspect="1"/>
          </p:cNvPicPr>
          <p:nvPr>
            <p:ph idx="1"/>
          </p:nvPr>
        </p:nvPicPr>
        <p:blipFill>
          <a:blip r:embed="rId3"/>
          <a:stretch>
            <a:fillRect/>
          </a:stretch>
        </p:blipFill>
        <p:spPr>
          <a:xfrm>
            <a:off x="1365464" y="1875416"/>
            <a:ext cx="9461074" cy="4496413"/>
          </a:xfrm>
        </p:spPr>
      </p:pic>
      <p:sp>
        <p:nvSpPr>
          <p:cNvPr id="10" name="Rectangle 9">
            <a:extLst>
              <a:ext uri="{FF2B5EF4-FFF2-40B4-BE49-F238E27FC236}">
                <a16:creationId xmlns:a16="http://schemas.microsoft.com/office/drawing/2014/main" id="{FA01D70F-B771-1EE3-69CE-83D92EC64555}"/>
              </a:ext>
            </a:extLst>
          </p:cNvPr>
          <p:cNvSpPr/>
          <p:nvPr/>
        </p:nvSpPr>
        <p:spPr>
          <a:xfrm>
            <a:off x="10367729" y="4904509"/>
            <a:ext cx="446809" cy="144433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egnaposto data 3">
            <a:extLst>
              <a:ext uri="{FF2B5EF4-FFF2-40B4-BE49-F238E27FC236}">
                <a16:creationId xmlns:a16="http://schemas.microsoft.com/office/drawing/2014/main" id="{B4BA8B63-87A0-50EE-6E0B-BD23DA263E04}"/>
              </a:ext>
            </a:extLst>
          </p:cNvPr>
          <p:cNvSpPr>
            <a:spLocks noGrp="1"/>
          </p:cNvSpPr>
          <p:nvPr>
            <p:ph type="dt" sz="half" idx="10"/>
          </p:nvPr>
        </p:nvSpPr>
        <p:spPr/>
        <p:txBody>
          <a:bodyPr/>
          <a:lstStyle/>
          <a:p>
            <a:fld id="{DA1F3586-265D-4418-A445-ADB7A234A0AE}" type="datetime1">
              <a:rPr lang="it-IT" smtClean="0"/>
              <a:t>16/12/2024</a:t>
            </a:fld>
            <a:endParaRPr lang="it-IT"/>
          </a:p>
        </p:txBody>
      </p:sp>
      <p:sp>
        <p:nvSpPr>
          <p:cNvPr id="5" name="Segnaposto piè di pagina 4">
            <a:extLst>
              <a:ext uri="{FF2B5EF4-FFF2-40B4-BE49-F238E27FC236}">
                <a16:creationId xmlns:a16="http://schemas.microsoft.com/office/drawing/2014/main" id="{BD8BF288-33C0-10CB-BA1C-DDF16CFF9A9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EFFBB4-5214-55CE-19A8-6D664F085A07}"/>
              </a:ext>
            </a:extLst>
          </p:cNvPr>
          <p:cNvSpPr>
            <a:spLocks noGrp="1"/>
          </p:cNvSpPr>
          <p:nvPr>
            <p:ph type="sldNum" sz="quarter" idx="12"/>
          </p:nvPr>
        </p:nvSpPr>
        <p:spPr/>
        <p:txBody>
          <a:bodyPr/>
          <a:lstStyle/>
          <a:p>
            <a:fld id="{3135EEA2-8D42-4D46-95A6-66E65FDC5EB1}" type="slidenum">
              <a:rPr lang="it-IT" smtClean="0"/>
              <a:t>11</a:t>
            </a:fld>
            <a:endParaRPr lang="it-IT"/>
          </a:p>
        </p:txBody>
      </p:sp>
      <p:sp>
        <p:nvSpPr>
          <p:cNvPr id="7" name="TextBox 6">
            <a:extLst>
              <a:ext uri="{FF2B5EF4-FFF2-40B4-BE49-F238E27FC236}">
                <a16:creationId xmlns:a16="http://schemas.microsoft.com/office/drawing/2014/main" id="{D149241F-0171-A696-5698-7F5C230A0B9A}"/>
              </a:ext>
            </a:extLst>
          </p:cNvPr>
          <p:cNvSpPr txBox="1"/>
          <p:nvPr/>
        </p:nvSpPr>
        <p:spPr>
          <a:xfrm>
            <a:off x="10370127" y="4904509"/>
            <a:ext cx="1662546" cy="307777"/>
          </a:xfrm>
          <a:prstGeom prst="rect">
            <a:avLst/>
          </a:prstGeom>
          <a:noFill/>
        </p:spPr>
        <p:txBody>
          <a:bodyPr wrap="square" rtlCol="0">
            <a:spAutoFit/>
          </a:bodyPr>
          <a:lstStyle/>
          <a:p>
            <a:r>
              <a:rPr lang="en-US" sz="1400"/>
              <a:t>HIGH FREQUENCY</a:t>
            </a:r>
          </a:p>
        </p:txBody>
      </p:sp>
      <p:sp>
        <p:nvSpPr>
          <p:cNvPr id="9" name="TextBox 8">
            <a:extLst>
              <a:ext uri="{FF2B5EF4-FFF2-40B4-BE49-F238E27FC236}">
                <a16:creationId xmlns:a16="http://schemas.microsoft.com/office/drawing/2014/main" id="{08F64EBD-3E09-A2F8-CECB-AE74C0B13238}"/>
              </a:ext>
            </a:extLst>
          </p:cNvPr>
          <p:cNvSpPr txBox="1"/>
          <p:nvPr/>
        </p:nvSpPr>
        <p:spPr>
          <a:xfrm>
            <a:off x="10367729" y="5936196"/>
            <a:ext cx="1662546" cy="307777"/>
          </a:xfrm>
          <a:prstGeom prst="rect">
            <a:avLst/>
          </a:prstGeom>
          <a:noFill/>
        </p:spPr>
        <p:txBody>
          <a:bodyPr wrap="square" rtlCol="0">
            <a:spAutoFit/>
          </a:bodyPr>
          <a:lstStyle/>
          <a:p>
            <a:r>
              <a:rPr lang="en-US" sz="1400"/>
              <a:t>LOW FREQUENCY</a:t>
            </a:r>
          </a:p>
        </p:txBody>
      </p:sp>
      <p:sp>
        <p:nvSpPr>
          <p:cNvPr id="11" name="CasellaDiTesto 10">
            <a:extLst>
              <a:ext uri="{FF2B5EF4-FFF2-40B4-BE49-F238E27FC236}">
                <a16:creationId xmlns:a16="http://schemas.microsoft.com/office/drawing/2014/main" id="{4478D26A-9150-B3B5-CDED-D94B65FF5657}"/>
              </a:ext>
            </a:extLst>
          </p:cNvPr>
          <p:cNvSpPr txBox="1"/>
          <p:nvPr/>
        </p:nvSpPr>
        <p:spPr>
          <a:xfrm rot="-10800000" flipV="1">
            <a:off x="4017166" y="6494918"/>
            <a:ext cx="817640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err="1">
                <a:ea typeface="+mn-lt"/>
                <a:cs typeface="+mn-lt"/>
              </a:rPr>
              <a:t>Kandler</a:t>
            </a:r>
            <a:r>
              <a:rPr lang="it-IT" sz="1050">
                <a:ea typeface="+mn-lt"/>
                <a:cs typeface="+mn-lt"/>
              </a:rPr>
              <a:t>, K., </a:t>
            </a:r>
            <a:r>
              <a:rPr lang="it-IT" sz="1050" err="1">
                <a:ea typeface="+mn-lt"/>
                <a:cs typeface="+mn-lt"/>
              </a:rPr>
              <a:t>Clause</a:t>
            </a:r>
            <a:r>
              <a:rPr lang="it-IT" sz="1050">
                <a:ea typeface="+mn-lt"/>
                <a:cs typeface="+mn-lt"/>
              </a:rPr>
              <a:t>, A., </a:t>
            </a:r>
            <a:r>
              <a:rPr lang="it-IT" sz="1050" err="1">
                <a:ea typeface="+mn-lt"/>
                <a:cs typeface="+mn-lt"/>
              </a:rPr>
              <a:t>Noh</a:t>
            </a:r>
            <a:r>
              <a:rPr lang="it-IT" sz="1050">
                <a:ea typeface="+mn-lt"/>
                <a:cs typeface="+mn-lt"/>
              </a:rPr>
              <a:t>, J., 2009. </a:t>
            </a:r>
            <a:r>
              <a:rPr lang="it-IT" sz="1050" err="1">
                <a:ea typeface="+mn-lt"/>
                <a:cs typeface="+mn-lt"/>
              </a:rPr>
              <a:t>Tonotopic</a:t>
            </a:r>
            <a:r>
              <a:rPr lang="it-IT" sz="1050">
                <a:ea typeface="+mn-lt"/>
                <a:cs typeface="+mn-lt"/>
              </a:rPr>
              <a:t> </a:t>
            </a:r>
            <a:r>
              <a:rPr lang="it-IT" sz="1050" err="1">
                <a:ea typeface="+mn-lt"/>
                <a:cs typeface="+mn-lt"/>
              </a:rPr>
              <a:t>reorganization</a:t>
            </a:r>
            <a:r>
              <a:rPr lang="it-IT" sz="1050">
                <a:ea typeface="+mn-lt"/>
                <a:cs typeface="+mn-lt"/>
              </a:rPr>
              <a:t> of </a:t>
            </a:r>
            <a:r>
              <a:rPr lang="it-IT" sz="1050" err="1">
                <a:ea typeface="+mn-lt"/>
                <a:cs typeface="+mn-lt"/>
              </a:rPr>
              <a:t>developing</a:t>
            </a:r>
            <a:r>
              <a:rPr lang="it-IT" sz="1050">
                <a:ea typeface="+mn-lt"/>
                <a:cs typeface="+mn-lt"/>
              </a:rPr>
              <a:t> </a:t>
            </a:r>
            <a:r>
              <a:rPr lang="it-IT" sz="1050" err="1">
                <a:ea typeface="+mn-lt"/>
                <a:cs typeface="+mn-lt"/>
              </a:rPr>
              <a:t>auditory</a:t>
            </a:r>
            <a:r>
              <a:rPr lang="it-IT" sz="1050">
                <a:ea typeface="+mn-lt"/>
                <a:cs typeface="+mn-lt"/>
              </a:rPr>
              <a:t> </a:t>
            </a:r>
            <a:r>
              <a:rPr lang="it-IT" sz="1050" err="1">
                <a:ea typeface="+mn-lt"/>
                <a:cs typeface="+mn-lt"/>
              </a:rPr>
              <a:t>brainstem</a:t>
            </a:r>
            <a:r>
              <a:rPr lang="it-IT" sz="1050">
                <a:ea typeface="+mn-lt"/>
                <a:cs typeface="+mn-lt"/>
              </a:rPr>
              <a:t> </a:t>
            </a:r>
            <a:r>
              <a:rPr lang="it-IT" sz="1050" err="1">
                <a:ea typeface="+mn-lt"/>
                <a:cs typeface="+mn-lt"/>
              </a:rPr>
              <a:t>circuits</a:t>
            </a:r>
            <a:r>
              <a:rPr lang="it-IT" sz="1050">
                <a:ea typeface="+mn-lt"/>
                <a:cs typeface="+mn-lt"/>
              </a:rPr>
              <a:t>. </a:t>
            </a:r>
            <a:r>
              <a:rPr lang="it-IT" sz="1050" err="1">
                <a:ea typeface="+mn-lt"/>
                <a:cs typeface="+mn-lt"/>
              </a:rPr>
              <a:t>Nat</a:t>
            </a:r>
            <a:r>
              <a:rPr lang="it-IT" sz="1050">
                <a:ea typeface="+mn-lt"/>
                <a:cs typeface="+mn-lt"/>
              </a:rPr>
              <a:t> </a:t>
            </a:r>
            <a:r>
              <a:rPr lang="it-IT" sz="1050" err="1">
                <a:ea typeface="+mn-lt"/>
                <a:cs typeface="+mn-lt"/>
              </a:rPr>
              <a:t>Neurosci</a:t>
            </a:r>
            <a:r>
              <a:rPr lang="it-IT" sz="1050">
                <a:ea typeface="+mn-lt"/>
                <a:cs typeface="+mn-lt"/>
              </a:rPr>
              <a:t> 12, 711–717</a:t>
            </a:r>
          </a:p>
        </p:txBody>
      </p:sp>
    </p:spTree>
    <p:extLst>
      <p:ext uri="{BB962C8B-B14F-4D97-AF65-F5344CB8AC3E}">
        <p14:creationId xmlns:p14="http://schemas.microsoft.com/office/powerpoint/2010/main" val="960522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5">
            <a:extLst>
              <a:ext uri="{FF2B5EF4-FFF2-40B4-BE49-F238E27FC236}">
                <a16:creationId xmlns:a16="http://schemas.microsoft.com/office/drawing/2014/main" id="{A56B7F55-E189-2E10-8DEB-58EC08949763}"/>
              </a:ext>
            </a:extLst>
          </p:cNvPr>
          <p:cNvSpPr>
            <a:spLocks noGrp="1"/>
          </p:cNvSpPr>
          <p:nvPr>
            <p:ph type="body" sz="quarter" idx="13"/>
          </p:nvPr>
        </p:nvSpPr>
        <p:spPr>
          <a:xfrm>
            <a:off x="334963" y="2425566"/>
            <a:ext cx="2735496" cy="4064134"/>
          </a:xfrm>
        </p:spPr>
        <p:txBody>
          <a:bodyPr vert="horz" lIns="0" tIns="0" rIns="0" bIns="0" rtlCol="0" anchor="t">
            <a:normAutofit/>
          </a:bodyPr>
          <a:lstStyle/>
          <a:p>
            <a:pPr marL="342900" indent="-342900">
              <a:buAutoNum type="arabicPeriod"/>
            </a:pPr>
            <a:r>
              <a:rPr lang="en-US" sz="2000"/>
              <a:t>Auditory Nerve Fibers (ANFs) first neural component</a:t>
            </a:r>
          </a:p>
          <a:p>
            <a:pPr marL="342900" indent="-342900">
              <a:buAutoNum type="arabicPeriod"/>
            </a:pPr>
            <a:r>
              <a:rPr lang="en-US" sz="2000"/>
              <a:t>Bushy cells refine phase-locking</a:t>
            </a:r>
          </a:p>
          <a:p>
            <a:pPr marL="342900" indent="-342900">
              <a:buAutoNum type="arabicPeriod"/>
            </a:pPr>
            <a:r>
              <a:rPr lang="en-US" sz="2000"/>
              <a:t>Medial Nucleus of the Trapezoid Body provides inhibition</a:t>
            </a:r>
          </a:p>
          <a:p>
            <a:endParaRPr lang="en-US" sz="2000"/>
          </a:p>
          <a:p>
            <a:endParaRPr lang="en-US" sz="2000"/>
          </a:p>
          <a:p>
            <a:r>
              <a:rPr lang="en-US" sz="2000"/>
              <a:t>Notice convergence</a:t>
            </a:r>
          </a:p>
        </p:txBody>
      </p:sp>
      <p:sp>
        <p:nvSpPr>
          <p:cNvPr id="13" name="Title 1">
            <a:extLst>
              <a:ext uri="{FF2B5EF4-FFF2-40B4-BE49-F238E27FC236}">
                <a16:creationId xmlns:a16="http://schemas.microsoft.com/office/drawing/2014/main" id="{29022520-34E2-F285-4176-0C3563BF85EE}"/>
              </a:ext>
            </a:extLst>
          </p:cNvPr>
          <p:cNvSpPr>
            <a:spLocks noGrp="1"/>
          </p:cNvSpPr>
          <p:nvPr>
            <p:ph type="title"/>
          </p:nvPr>
        </p:nvSpPr>
        <p:spPr>
          <a:xfrm>
            <a:off x="235263" y="808073"/>
            <a:ext cx="2926276" cy="1424988"/>
          </a:xfrm>
        </p:spPr>
        <p:txBody>
          <a:bodyPr/>
          <a:lstStyle/>
          <a:p>
            <a:r>
              <a:rPr lang="en-US" sz="3200"/>
              <a:t>Complete network (LSO)</a:t>
            </a:r>
          </a:p>
        </p:txBody>
      </p:sp>
      <p:sp>
        <p:nvSpPr>
          <p:cNvPr id="4" name="Segnaposto data 3">
            <a:extLst>
              <a:ext uri="{FF2B5EF4-FFF2-40B4-BE49-F238E27FC236}">
                <a16:creationId xmlns:a16="http://schemas.microsoft.com/office/drawing/2014/main" id="{2DEA2E94-5B78-8EC7-5745-26100A3250D8}"/>
              </a:ext>
            </a:extLst>
          </p:cNvPr>
          <p:cNvSpPr>
            <a:spLocks noGrp="1"/>
          </p:cNvSpPr>
          <p:nvPr>
            <p:ph type="dt" sz="half" idx="10"/>
          </p:nvPr>
        </p:nvSpPr>
        <p:spPr>
          <a:xfrm>
            <a:off x="334964" y="39688"/>
            <a:ext cx="2383298" cy="365125"/>
          </a:xfrm>
        </p:spPr>
        <p:txBody>
          <a:bodyPr anchor="b">
            <a:normAutofit/>
          </a:bodyPr>
          <a:lstStyle/>
          <a:p>
            <a:pPr>
              <a:spcAft>
                <a:spcPts val="600"/>
              </a:spcAft>
            </a:pPr>
            <a:fld id="{12B592A8-EE92-47F4-8215-7F0415480E46}" type="datetime1">
              <a:rPr lang="it-IT" smtClean="0"/>
              <a:pPr>
                <a:spcAft>
                  <a:spcPts val="600"/>
                </a:spcAft>
              </a:pPr>
              <a:t>16/12/2024</a:t>
            </a:fld>
            <a:endParaRPr lang="it-IT"/>
          </a:p>
        </p:txBody>
      </p:sp>
      <p:sp>
        <p:nvSpPr>
          <p:cNvPr id="5" name="Segnaposto piè di pagina 4">
            <a:extLst>
              <a:ext uri="{FF2B5EF4-FFF2-40B4-BE49-F238E27FC236}">
                <a16:creationId xmlns:a16="http://schemas.microsoft.com/office/drawing/2014/main" id="{C6AF28D1-8EBA-11E4-130D-C41FE5CC819F}"/>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10" name="Rectangle 9">
            <a:extLst>
              <a:ext uri="{FF2B5EF4-FFF2-40B4-BE49-F238E27FC236}">
                <a16:creationId xmlns:a16="http://schemas.microsoft.com/office/drawing/2014/main" id="{BE632BF5-9E7B-F94F-6837-E9039AA4B6B9}"/>
              </a:ext>
            </a:extLst>
          </p:cNvPr>
          <p:cNvSpPr/>
          <p:nvPr/>
        </p:nvSpPr>
        <p:spPr>
          <a:xfrm>
            <a:off x="170689" y="3521579"/>
            <a:ext cx="2976127" cy="3428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399216E3-FA46-F1E6-7983-62DB74B4EF5F}"/>
              </a:ext>
            </a:extLst>
          </p:cNvPr>
          <p:cNvSpPr/>
          <p:nvPr/>
        </p:nvSpPr>
        <p:spPr>
          <a:xfrm>
            <a:off x="178146" y="4314098"/>
            <a:ext cx="2870945" cy="25532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Segnaposto numero diapositiva 5">
            <a:extLst>
              <a:ext uri="{FF2B5EF4-FFF2-40B4-BE49-F238E27FC236}">
                <a16:creationId xmlns:a16="http://schemas.microsoft.com/office/drawing/2014/main" id="{599FE32A-86E5-A460-A8F6-D38C1D77DB7F}"/>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12</a:t>
            </a:fld>
            <a:endParaRPr lang="it-IT"/>
          </a:p>
        </p:txBody>
      </p:sp>
      <p:pic>
        <p:nvPicPr>
          <p:cNvPr id="11" name="Immagine 10" descr="Immagine che contiene testo, schermata, diagramma&#10;&#10;Descrizione generata automaticamente">
            <a:extLst>
              <a:ext uri="{FF2B5EF4-FFF2-40B4-BE49-F238E27FC236}">
                <a16:creationId xmlns:a16="http://schemas.microsoft.com/office/drawing/2014/main" id="{F2D08800-F282-CB31-F16B-4E28B498938D}"/>
              </a:ext>
            </a:extLst>
          </p:cNvPr>
          <p:cNvPicPr>
            <a:picLocks noChangeAspect="1"/>
          </p:cNvPicPr>
          <p:nvPr/>
        </p:nvPicPr>
        <p:blipFill>
          <a:blip r:embed="rId3"/>
          <a:stretch>
            <a:fillRect/>
          </a:stretch>
        </p:blipFill>
        <p:spPr>
          <a:xfrm>
            <a:off x="8589426" y="3199578"/>
            <a:ext cx="3059149" cy="3144843"/>
          </a:xfrm>
          <a:prstGeom prst="rect">
            <a:avLst/>
          </a:prstGeom>
        </p:spPr>
      </p:pic>
      <p:pic>
        <p:nvPicPr>
          <p:cNvPr id="2" name="Immagine 1" descr="Immagine che contiene testo, clipart, illustrazione, disegno&#10;&#10;Descrizione generata automaticamente">
            <a:extLst>
              <a:ext uri="{FF2B5EF4-FFF2-40B4-BE49-F238E27FC236}">
                <a16:creationId xmlns:a16="http://schemas.microsoft.com/office/drawing/2014/main" id="{9937AEFE-892D-1482-26C1-7F4AD034FDF6}"/>
              </a:ext>
            </a:extLst>
          </p:cNvPr>
          <p:cNvPicPr>
            <a:picLocks noChangeAspect="1"/>
          </p:cNvPicPr>
          <p:nvPr/>
        </p:nvPicPr>
        <p:blipFill>
          <a:blip r:embed="rId4"/>
          <a:stretch>
            <a:fillRect/>
          </a:stretch>
        </p:blipFill>
        <p:spPr>
          <a:xfrm>
            <a:off x="3218175" y="808892"/>
            <a:ext cx="4794357" cy="5679830"/>
          </a:xfrm>
          <a:prstGeom prst="rect">
            <a:avLst/>
          </a:prstGeom>
        </p:spPr>
      </p:pic>
      <p:pic>
        <p:nvPicPr>
          <p:cNvPr id="7" name="Immagine 6" descr="Immagine che contiene testo, schermata, Carattere, simbolo&#10;&#10;Descrizione generata automaticamente">
            <a:extLst>
              <a:ext uri="{FF2B5EF4-FFF2-40B4-BE49-F238E27FC236}">
                <a16:creationId xmlns:a16="http://schemas.microsoft.com/office/drawing/2014/main" id="{C88A8DD6-68EC-34C1-98BA-0B4D1C6CE3DA}"/>
              </a:ext>
            </a:extLst>
          </p:cNvPr>
          <p:cNvPicPr>
            <a:picLocks noChangeAspect="1"/>
          </p:cNvPicPr>
          <p:nvPr/>
        </p:nvPicPr>
        <p:blipFill>
          <a:blip r:embed="rId5"/>
          <a:stretch>
            <a:fillRect/>
          </a:stretch>
        </p:blipFill>
        <p:spPr>
          <a:xfrm>
            <a:off x="8229790" y="808893"/>
            <a:ext cx="3628292" cy="1841157"/>
          </a:xfrm>
          <a:prstGeom prst="rect">
            <a:avLst/>
          </a:prstGeom>
        </p:spPr>
      </p:pic>
      <p:sp>
        <p:nvSpPr>
          <p:cNvPr id="3" name="TextBox 2">
            <a:extLst>
              <a:ext uri="{FF2B5EF4-FFF2-40B4-BE49-F238E27FC236}">
                <a16:creationId xmlns:a16="http://schemas.microsoft.com/office/drawing/2014/main" id="{1CC786F2-4732-08CC-F361-C99FB405A106}"/>
              </a:ext>
            </a:extLst>
          </p:cNvPr>
          <p:cNvSpPr txBox="1"/>
          <p:nvPr/>
        </p:nvSpPr>
        <p:spPr>
          <a:xfrm>
            <a:off x="3454400" y="5418819"/>
            <a:ext cx="754743" cy="338554"/>
          </a:xfrm>
          <a:prstGeom prst="rect">
            <a:avLst/>
          </a:prstGeom>
          <a:noFill/>
        </p:spPr>
        <p:txBody>
          <a:bodyPr wrap="square" rtlCol="0">
            <a:spAutoFit/>
          </a:bodyPr>
          <a:lstStyle/>
          <a:p>
            <a:r>
              <a:rPr lang="en-US" sz="1600"/>
              <a:t>ANF</a:t>
            </a:r>
            <a:endParaRPr lang="en-US"/>
          </a:p>
        </p:txBody>
      </p:sp>
      <p:sp>
        <p:nvSpPr>
          <p:cNvPr id="8" name="Oval 7">
            <a:extLst>
              <a:ext uri="{FF2B5EF4-FFF2-40B4-BE49-F238E27FC236}">
                <a16:creationId xmlns:a16="http://schemas.microsoft.com/office/drawing/2014/main" id="{BFF1A53D-1DFF-1AEE-D8B9-536A2A0202CB}"/>
              </a:ext>
            </a:extLst>
          </p:cNvPr>
          <p:cNvSpPr/>
          <p:nvPr/>
        </p:nvSpPr>
        <p:spPr>
          <a:xfrm>
            <a:off x="3373261" y="5418819"/>
            <a:ext cx="81139" cy="89352"/>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Freeform: Shape 13">
            <a:extLst>
              <a:ext uri="{FF2B5EF4-FFF2-40B4-BE49-F238E27FC236}">
                <a16:creationId xmlns:a16="http://schemas.microsoft.com/office/drawing/2014/main" id="{C40668C5-70FF-3E36-BB5C-3B93998A817B}"/>
              </a:ext>
            </a:extLst>
          </p:cNvPr>
          <p:cNvSpPr/>
          <p:nvPr/>
        </p:nvSpPr>
        <p:spPr>
          <a:xfrm>
            <a:off x="3423920" y="4907280"/>
            <a:ext cx="304800" cy="513080"/>
          </a:xfrm>
          <a:custGeom>
            <a:avLst/>
            <a:gdLst>
              <a:gd name="connsiteX0" fmla="*/ 0 w 304800"/>
              <a:gd name="connsiteY0" fmla="*/ 513080 h 513080"/>
              <a:gd name="connsiteX1" fmla="*/ 86360 w 304800"/>
              <a:gd name="connsiteY1" fmla="*/ 162560 h 513080"/>
              <a:gd name="connsiteX2" fmla="*/ 304800 w 304800"/>
              <a:gd name="connsiteY2" fmla="*/ 0 h 513080"/>
            </a:gdLst>
            <a:ahLst/>
            <a:cxnLst>
              <a:cxn ang="0">
                <a:pos x="connsiteX0" y="connsiteY0"/>
              </a:cxn>
              <a:cxn ang="0">
                <a:pos x="connsiteX1" y="connsiteY1"/>
              </a:cxn>
              <a:cxn ang="0">
                <a:pos x="connsiteX2" y="connsiteY2"/>
              </a:cxn>
            </a:cxnLst>
            <a:rect l="l" t="t" r="r" b="b"/>
            <a:pathLst>
              <a:path w="304800" h="513080">
                <a:moveTo>
                  <a:pt x="0" y="513080"/>
                </a:moveTo>
                <a:cubicBezTo>
                  <a:pt x="17780" y="380576"/>
                  <a:pt x="35560" y="248073"/>
                  <a:pt x="86360" y="162560"/>
                </a:cubicBezTo>
                <a:cubicBezTo>
                  <a:pt x="137160" y="77047"/>
                  <a:pt x="206587" y="48260"/>
                  <a:pt x="304800" y="0"/>
                </a:cubicBezTo>
              </a:path>
            </a:pathLst>
          </a:cu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F6EDCB42-8835-98ED-9706-A7F9169CB18D}"/>
              </a:ext>
            </a:extLst>
          </p:cNvPr>
          <p:cNvSpPr txBox="1"/>
          <p:nvPr/>
        </p:nvSpPr>
        <p:spPr>
          <a:xfrm>
            <a:off x="7030641" y="5338894"/>
            <a:ext cx="754743" cy="338554"/>
          </a:xfrm>
          <a:prstGeom prst="rect">
            <a:avLst/>
          </a:prstGeom>
          <a:noFill/>
        </p:spPr>
        <p:txBody>
          <a:bodyPr wrap="square" rtlCol="0">
            <a:spAutoFit/>
          </a:bodyPr>
          <a:lstStyle/>
          <a:p>
            <a:r>
              <a:rPr lang="en-US" sz="1600"/>
              <a:t>ANF</a:t>
            </a:r>
            <a:endParaRPr lang="en-US"/>
          </a:p>
        </p:txBody>
      </p:sp>
      <p:sp>
        <p:nvSpPr>
          <p:cNvPr id="17" name="Oval 16">
            <a:extLst>
              <a:ext uri="{FF2B5EF4-FFF2-40B4-BE49-F238E27FC236}">
                <a16:creationId xmlns:a16="http://schemas.microsoft.com/office/drawing/2014/main" id="{770A37D6-20CC-5CAA-1129-160712B2B27C}"/>
              </a:ext>
            </a:extLst>
          </p:cNvPr>
          <p:cNvSpPr/>
          <p:nvPr/>
        </p:nvSpPr>
        <p:spPr>
          <a:xfrm>
            <a:off x="7714405" y="5374143"/>
            <a:ext cx="81139" cy="89352"/>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Freeform: Shape 17">
            <a:extLst>
              <a:ext uri="{FF2B5EF4-FFF2-40B4-BE49-F238E27FC236}">
                <a16:creationId xmlns:a16="http://schemas.microsoft.com/office/drawing/2014/main" id="{B2981D4E-085B-67E3-2FAB-FEFE0E3F548D}"/>
              </a:ext>
            </a:extLst>
          </p:cNvPr>
          <p:cNvSpPr/>
          <p:nvPr/>
        </p:nvSpPr>
        <p:spPr>
          <a:xfrm>
            <a:off x="7218680" y="5054600"/>
            <a:ext cx="523240" cy="350520"/>
          </a:xfrm>
          <a:custGeom>
            <a:avLst/>
            <a:gdLst>
              <a:gd name="connsiteX0" fmla="*/ 523240 w 523240"/>
              <a:gd name="connsiteY0" fmla="*/ 350520 h 350520"/>
              <a:gd name="connsiteX1" fmla="*/ 391160 w 523240"/>
              <a:gd name="connsiteY1" fmla="*/ 121920 h 350520"/>
              <a:gd name="connsiteX2" fmla="*/ 0 w 523240"/>
              <a:gd name="connsiteY2" fmla="*/ 0 h 350520"/>
            </a:gdLst>
            <a:ahLst/>
            <a:cxnLst>
              <a:cxn ang="0">
                <a:pos x="connsiteX0" y="connsiteY0"/>
              </a:cxn>
              <a:cxn ang="0">
                <a:pos x="connsiteX1" y="connsiteY1"/>
              </a:cxn>
              <a:cxn ang="0">
                <a:pos x="connsiteX2" y="connsiteY2"/>
              </a:cxn>
            </a:cxnLst>
            <a:rect l="l" t="t" r="r" b="b"/>
            <a:pathLst>
              <a:path w="523240" h="350520">
                <a:moveTo>
                  <a:pt x="523240" y="350520"/>
                </a:moveTo>
                <a:cubicBezTo>
                  <a:pt x="500803" y="265430"/>
                  <a:pt x="478367" y="180340"/>
                  <a:pt x="391160" y="121920"/>
                </a:cubicBezTo>
                <a:cubicBezTo>
                  <a:pt x="303953" y="63500"/>
                  <a:pt x="155787" y="110913"/>
                  <a:pt x="0" y="0"/>
                </a:cubicBezTo>
              </a:path>
            </a:pathLst>
          </a:cu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2125CE71-E09F-E567-DF63-5300995F050E}"/>
              </a:ext>
            </a:extLst>
          </p:cNvPr>
          <p:cNvSpPr/>
          <p:nvPr/>
        </p:nvSpPr>
        <p:spPr>
          <a:xfrm>
            <a:off x="291499" y="5976594"/>
            <a:ext cx="2778960" cy="51212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375BE7D-A7AA-D507-609D-20A070606B12}"/>
              </a:ext>
            </a:extLst>
          </p:cNvPr>
          <p:cNvSpPr/>
          <p:nvPr/>
        </p:nvSpPr>
        <p:spPr>
          <a:xfrm>
            <a:off x="3216275" y="5338894"/>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7C33775-FF76-E951-D9EE-2F4317BD1560}"/>
              </a:ext>
            </a:extLst>
          </p:cNvPr>
          <p:cNvSpPr/>
          <p:nvPr/>
        </p:nvSpPr>
        <p:spPr>
          <a:xfrm>
            <a:off x="7017891" y="5282717"/>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06800D9E-29CA-EC30-9438-A1D3E589F924}"/>
              </a:ext>
            </a:extLst>
          </p:cNvPr>
          <p:cNvSpPr/>
          <p:nvPr/>
        </p:nvSpPr>
        <p:spPr>
          <a:xfrm>
            <a:off x="3149175" y="4516336"/>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CB6B8B43-58C5-CAE2-63E0-689B9FD31762}"/>
              </a:ext>
            </a:extLst>
          </p:cNvPr>
          <p:cNvSpPr/>
          <p:nvPr/>
        </p:nvSpPr>
        <p:spPr>
          <a:xfrm>
            <a:off x="7016118" y="4876785"/>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64E5FF4A-9841-11CD-20D3-EAF75AEE6CB7}"/>
              </a:ext>
            </a:extLst>
          </p:cNvPr>
          <p:cNvSpPr/>
          <p:nvPr/>
        </p:nvSpPr>
        <p:spPr>
          <a:xfrm>
            <a:off x="3916759" y="3788765"/>
            <a:ext cx="1351431" cy="126583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1D17720-22B8-B8CF-9093-FC0D94AA6260}"/>
              </a:ext>
            </a:extLst>
          </p:cNvPr>
          <p:cNvSpPr/>
          <p:nvPr/>
        </p:nvSpPr>
        <p:spPr>
          <a:xfrm>
            <a:off x="4927088" y="4703975"/>
            <a:ext cx="1168911" cy="78798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CasellaDiTesto 25">
            <a:extLst>
              <a:ext uri="{FF2B5EF4-FFF2-40B4-BE49-F238E27FC236}">
                <a16:creationId xmlns:a16="http://schemas.microsoft.com/office/drawing/2014/main" id="{33CAC045-6396-A4A9-F780-01DEBE8F6044}"/>
              </a:ext>
            </a:extLst>
          </p:cNvPr>
          <p:cNvSpPr txBox="1"/>
          <p:nvPr/>
        </p:nvSpPr>
        <p:spPr>
          <a:xfrm rot="-10800000" flipV="1">
            <a:off x="4017166" y="6494918"/>
            <a:ext cx="817640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err="1">
                <a:ea typeface="+mn-lt"/>
                <a:cs typeface="+mn-lt"/>
              </a:rPr>
              <a:t>Grothe</a:t>
            </a:r>
            <a:r>
              <a:rPr lang="it-IT" sz="1050">
                <a:ea typeface="+mn-lt"/>
                <a:cs typeface="+mn-lt"/>
              </a:rPr>
              <a:t>, B., </a:t>
            </a:r>
            <a:r>
              <a:rPr lang="it-IT" sz="1050" err="1">
                <a:ea typeface="+mn-lt"/>
                <a:cs typeface="+mn-lt"/>
              </a:rPr>
              <a:t>Pecka</a:t>
            </a:r>
            <a:r>
              <a:rPr lang="it-IT" sz="1050">
                <a:ea typeface="+mn-lt"/>
                <a:cs typeface="+mn-lt"/>
              </a:rPr>
              <a:t>, M., </a:t>
            </a:r>
            <a:r>
              <a:rPr lang="it-IT" sz="1050" err="1">
                <a:ea typeface="+mn-lt"/>
                <a:cs typeface="+mn-lt"/>
              </a:rPr>
              <a:t>McAlpine</a:t>
            </a:r>
            <a:r>
              <a:rPr lang="it-IT" sz="1050">
                <a:ea typeface="+mn-lt"/>
                <a:cs typeface="+mn-lt"/>
              </a:rPr>
              <a:t>, D., 2010. </a:t>
            </a:r>
            <a:r>
              <a:rPr lang="it-IT" sz="1050" err="1">
                <a:ea typeface="+mn-lt"/>
                <a:cs typeface="+mn-lt"/>
              </a:rPr>
              <a:t>Mechanisms</a:t>
            </a:r>
            <a:r>
              <a:rPr lang="it-IT" sz="1050">
                <a:ea typeface="+mn-lt"/>
                <a:cs typeface="+mn-lt"/>
              </a:rPr>
              <a:t> of Sound </a:t>
            </a:r>
            <a:r>
              <a:rPr lang="it-IT" sz="1050" err="1">
                <a:ea typeface="+mn-lt"/>
                <a:cs typeface="+mn-lt"/>
              </a:rPr>
              <a:t>Localization</a:t>
            </a:r>
            <a:r>
              <a:rPr lang="it-IT" sz="1050">
                <a:ea typeface="+mn-lt"/>
                <a:cs typeface="+mn-lt"/>
              </a:rPr>
              <a:t> in </a:t>
            </a:r>
            <a:r>
              <a:rPr lang="it-IT" sz="1050" err="1">
                <a:ea typeface="+mn-lt"/>
                <a:cs typeface="+mn-lt"/>
              </a:rPr>
              <a:t>Mammals</a:t>
            </a:r>
            <a:r>
              <a:rPr lang="it-IT" sz="1050">
                <a:ea typeface="+mn-lt"/>
                <a:cs typeface="+mn-lt"/>
              </a:rPr>
              <a:t>. </a:t>
            </a:r>
            <a:r>
              <a:rPr lang="it-IT" sz="1050" err="1">
                <a:ea typeface="+mn-lt"/>
                <a:cs typeface="+mn-lt"/>
              </a:rPr>
              <a:t>Physiological</a:t>
            </a:r>
            <a:r>
              <a:rPr lang="it-IT" sz="1050">
                <a:ea typeface="+mn-lt"/>
                <a:cs typeface="+mn-lt"/>
              </a:rPr>
              <a:t> Reviews 90, 983–1012</a:t>
            </a:r>
          </a:p>
        </p:txBody>
      </p:sp>
      <p:sp>
        <p:nvSpPr>
          <p:cNvPr id="25" name="Rectangle 24">
            <a:extLst>
              <a:ext uri="{FF2B5EF4-FFF2-40B4-BE49-F238E27FC236}">
                <a16:creationId xmlns:a16="http://schemas.microsoft.com/office/drawing/2014/main" id="{25C39687-671B-FEBA-3ACA-93C9062E510C}"/>
              </a:ext>
            </a:extLst>
          </p:cNvPr>
          <p:cNvSpPr/>
          <p:nvPr/>
        </p:nvSpPr>
        <p:spPr>
          <a:xfrm>
            <a:off x="4017166" y="1198880"/>
            <a:ext cx="930754" cy="228600"/>
          </a:xfrm>
          <a:prstGeom prst="rect">
            <a:avLst/>
          </a:prstGeom>
          <a:solidFill>
            <a:srgbClr val="DBE0D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C6C8EBBC-FABC-4593-5464-B513B5E11D7A}"/>
              </a:ext>
            </a:extLst>
          </p:cNvPr>
          <p:cNvSpPr/>
          <p:nvPr/>
        </p:nvSpPr>
        <p:spPr>
          <a:xfrm>
            <a:off x="3831771" y="1490166"/>
            <a:ext cx="600400" cy="228600"/>
          </a:xfrm>
          <a:prstGeom prst="rect">
            <a:avLst/>
          </a:prstGeom>
          <a:solidFill>
            <a:srgbClr val="DBE0D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0196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15CD-00B6-1467-725A-EEAE28BF240A}"/>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5E1B89FC-0D30-5BCA-CD28-EFE4150C9F08}"/>
              </a:ext>
            </a:extLst>
          </p:cNvPr>
          <p:cNvSpPr>
            <a:spLocks noGrp="1"/>
          </p:cNvSpPr>
          <p:nvPr>
            <p:ph type="dt" sz="half" idx="10"/>
          </p:nvPr>
        </p:nvSpPr>
        <p:spPr>
          <a:xfrm>
            <a:off x="334964" y="39688"/>
            <a:ext cx="2383298" cy="365125"/>
          </a:xfrm>
        </p:spPr>
        <p:txBody>
          <a:bodyPr anchor="b">
            <a:normAutofit/>
          </a:bodyPr>
          <a:lstStyle/>
          <a:p>
            <a:pPr>
              <a:spcAft>
                <a:spcPts val="600"/>
              </a:spcAft>
            </a:pPr>
            <a:fld id="{12B592A8-EE92-47F4-8215-7F0415480E46}" type="datetime1">
              <a:rPr lang="it-IT" smtClean="0"/>
              <a:pPr>
                <a:spcAft>
                  <a:spcPts val="600"/>
                </a:spcAft>
              </a:pPr>
              <a:t>16/12/2024</a:t>
            </a:fld>
            <a:endParaRPr lang="it-IT"/>
          </a:p>
        </p:txBody>
      </p:sp>
      <p:sp>
        <p:nvSpPr>
          <p:cNvPr id="5" name="Segnaposto piè di pagina 4">
            <a:extLst>
              <a:ext uri="{FF2B5EF4-FFF2-40B4-BE49-F238E27FC236}">
                <a16:creationId xmlns:a16="http://schemas.microsoft.com/office/drawing/2014/main" id="{96351182-65CA-B444-5DAB-242233E3C195}"/>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7F274FCF-92A6-1055-C1FE-765BE87936E2}"/>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13</a:t>
            </a:fld>
            <a:endParaRPr lang="it-IT"/>
          </a:p>
        </p:txBody>
      </p:sp>
      <p:pic>
        <p:nvPicPr>
          <p:cNvPr id="28" name="Immagine 1" descr="Immagine che contiene testo, schermata, diagramma&#10;&#10;Descrizione generata automaticamente">
            <a:extLst>
              <a:ext uri="{FF2B5EF4-FFF2-40B4-BE49-F238E27FC236}">
                <a16:creationId xmlns:a16="http://schemas.microsoft.com/office/drawing/2014/main" id="{9ED24676-ED09-5464-5AA3-A6E6589607CD}"/>
              </a:ext>
            </a:extLst>
          </p:cNvPr>
          <p:cNvPicPr>
            <a:picLocks noChangeAspect="1"/>
          </p:cNvPicPr>
          <p:nvPr/>
        </p:nvPicPr>
        <p:blipFill>
          <a:blip r:embed="rId2"/>
          <a:stretch>
            <a:fillRect/>
          </a:stretch>
        </p:blipFill>
        <p:spPr>
          <a:xfrm>
            <a:off x="8210398" y="3310532"/>
            <a:ext cx="3785280" cy="2981780"/>
          </a:xfrm>
          <a:prstGeom prst="rect">
            <a:avLst/>
          </a:prstGeom>
        </p:spPr>
      </p:pic>
      <p:sp>
        <p:nvSpPr>
          <p:cNvPr id="15" name="Text Placeholder 5">
            <a:extLst>
              <a:ext uri="{FF2B5EF4-FFF2-40B4-BE49-F238E27FC236}">
                <a16:creationId xmlns:a16="http://schemas.microsoft.com/office/drawing/2014/main" id="{A64FDC1E-7CA1-050D-E991-207472EC6D9B}"/>
              </a:ext>
            </a:extLst>
          </p:cNvPr>
          <p:cNvSpPr>
            <a:spLocks noGrp="1"/>
          </p:cNvSpPr>
          <p:nvPr>
            <p:ph type="body" sz="quarter" idx="13"/>
          </p:nvPr>
        </p:nvSpPr>
        <p:spPr>
          <a:xfrm>
            <a:off x="334963" y="2425566"/>
            <a:ext cx="2735496" cy="4064134"/>
          </a:xfrm>
        </p:spPr>
        <p:txBody>
          <a:bodyPr vert="horz" lIns="0" tIns="0" rIns="0" bIns="0" rtlCol="0" anchor="t">
            <a:normAutofit lnSpcReduction="10000"/>
          </a:bodyPr>
          <a:lstStyle/>
          <a:p>
            <a:pPr marL="342900" indent="-342900">
              <a:buAutoNum type="arabicPeriod"/>
            </a:pPr>
            <a:r>
              <a:rPr lang="en-US" sz="2000"/>
              <a:t>Auditory Nerve Fibers (ANFs) first neural component</a:t>
            </a:r>
          </a:p>
          <a:p>
            <a:pPr marL="342900" indent="-342900">
              <a:buAutoNum type="arabicPeriod"/>
            </a:pPr>
            <a:r>
              <a:rPr lang="en-US" sz="2000"/>
              <a:t>Bushy cells refine phase-locking</a:t>
            </a:r>
          </a:p>
          <a:p>
            <a:pPr marL="342900" indent="-342900">
              <a:buAutoNum type="arabicPeriod"/>
            </a:pPr>
            <a:r>
              <a:rPr lang="en-US" sz="2000"/>
              <a:t>Medial and Lateral Nuclei of the Trapezoid Body provide inhibition</a:t>
            </a:r>
          </a:p>
          <a:p>
            <a:endParaRPr lang="en-US" sz="2000"/>
          </a:p>
          <a:p>
            <a:endParaRPr lang="en-US" sz="2000"/>
          </a:p>
          <a:p>
            <a:r>
              <a:rPr lang="en-US" sz="2000"/>
              <a:t>Notice convergence</a:t>
            </a:r>
          </a:p>
        </p:txBody>
      </p:sp>
      <p:pic>
        <p:nvPicPr>
          <p:cNvPr id="27" name="Immagine 7" descr="Immagine che contiene testo, schermata, Carattere, diagramma&#10;&#10;Descrizione generata automaticamente">
            <a:extLst>
              <a:ext uri="{FF2B5EF4-FFF2-40B4-BE49-F238E27FC236}">
                <a16:creationId xmlns:a16="http://schemas.microsoft.com/office/drawing/2014/main" id="{80222F18-872C-2C02-0B23-6869B73A2D90}"/>
              </a:ext>
            </a:extLst>
          </p:cNvPr>
          <p:cNvPicPr>
            <a:picLocks noChangeAspect="1"/>
          </p:cNvPicPr>
          <p:nvPr/>
        </p:nvPicPr>
        <p:blipFill>
          <a:blip r:embed="rId3"/>
          <a:stretch>
            <a:fillRect/>
          </a:stretch>
        </p:blipFill>
        <p:spPr>
          <a:xfrm>
            <a:off x="8091560" y="790318"/>
            <a:ext cx="3752557" cy="1872250"/>
          </a:xfrm>
          <a:prstGeom prst="rect">
            <a:avLst/>
          </a:prstGeom>
        </p:spPr>
      </p:pic>
      <p:sp>
        <p:nvSpPr>
          <p:cNvPr id="3" name="TextBox 2">
            <a:extLst>
              <a:ext uri="{FF2B5EF4-FFF2-40B4-BE49-F238E27FC236}">
                <a16:creationId xmlns:a16="http://schemas.microsoft.com/office/drawing/2014/main" id="{0FCC6BB7-C8B2-A097-3563-2744693A4DCD}"/>
              </a:ext>
            </a:extLst>
          </p:cNvPr>
          <p:cNvSpPr txBox="1"/>
          <p:nvPr/>
        </p:nvSpPr>
        <p:spPr>
          <a:xfrm>
            <a:off x="3454400" y="5418819"/>
            <a:ext cx="754743" cy="338554"/>
          </a:xfrm>
          <a:prstGeom prst="rect">
            <a:avLst/>
          </a:prstGeom>
          <a:noFill/>
        </p:spPr>
        <p:txBody>
          <a:bodyPr wrap="square" rtlCol="0">
            <a:spAutoFit/>
          </a:bodyPr>
          <a:lstStyle/>
          <a:p>
            <a:r>
              <a:rPr lang="en-US" sz="1600"/>
              <a:t>ANF</a:t>
            </a:r>
            <a:endParaRPr lang="en-US"/>
          </a:p>
        </p:txBody>
      </p:sp>
      <p:sp>
        <p:nvSpPr>
          <p:cNvPr id="8" name="Oval 7">
            <a:extLst>
              <a:ext uri="{FF2B5EF4-FFF2-40B4-BE49-F238E27FC236}">
                <a16:creationId xmlns:a16="http://schemas.microsoft.com/office/drawing/2014/main" id="{A780F0DE-ABA9-EF3E-F006-05D58462EFB8}"/>
              </a:ext>
            </a:extLst>
          </p:cNvPr>
          <p:cNvSpPr/>
          <p:nvPr/>
        </p:nvSpPr>
        <p:spPr>
          <a:xfrm>
            <a:off x="3373261" y="5418819"/>
            <a:ext cx="81139" cy="89352"/>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58335E66-F326-A429-2751-D9D7237C69B2}"/>
              </a:ext>
            </a:extLst>
          </p:cNvPr>
          <p:cNvSpPr txBox="1"/>
          <p:nvPr/>
        </p:nvSpPr>
        <p:spPr>
          <a:xfrm>
            <a:off x="7834177" y="5372941"/>
            <a:ext cx="604258" cy="338554"/>
          </a:xfrm>
          <a:prstGeom prst="rect">
            <a:avLst/>
          </a:prstGeom>
          <a:noFill/>
        </p:spPr>
        <p:txBody>
          <a:bodyPr wrap="square" rtlCol="0">
            <a:spAutoFit/>
          </a:bodyPr>
          <a:lstStyle/>
          <a:p>
            <a:r>
              <a:rPr lang="en-US" sz="1600"/>
              <a:t>ANF</a:t>
            </a:r>
            <a:endParaRPr lang="en-US"/>
          </a:p>
        </p:txBody>
      </p:sp>
      <p:sp>
        <p:nvSpPr>
          <p:cNvPr id="31" name="Title 1">
            <a:extLst>
              <a:ext uri="{FF2B5EF4-FFF2-40B4-BE49-F238E27FC236}">
                <a16:creationId xmlns:a16="http://schemas.microsoft.com/office/drawing/2014/main" id="{4B8231DA-E6A9-3474-7B28-3BDCA8D8641A}"/>
              </a:ext>
            </a:extLst>
          </p:cNvPr>
          <p:cNvSpPr txBox="1">
            <a:spLocks/>
          </p:cNvSpPr>
          <p:nvPr/>
        </p:nvSpPr>
        <p:spPr>
          <a:xfrm>
            <a:off x="213899" y="793831"/>
            <a:ext cx="2947640" cy="1439230"/>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4400" b="1" kern="1200">
                <a:solidFill>
                  <a:schemeClr val="tx2"/>
                </a:solidFill>
                <a:latin typeface="+mj-lt"/>
                <a:ea typeface="+mj-ea"/>
                <a:cs typeface="+mj-cs"/>
              </a:defRPr>
            </a:lvl1pPr>
          </a:lstStyle>
          <a:p>
            <a:r>
              <a:rPr lang="en-US" sz="3200"/>
              <a:t>Complete network (MSO)</a:t>
            </a:r>
          </a:p>
        </p:txBody>
      </p:sp>
      <p:sp>
        <p:nvSpPr>
          <p:cNvPr id="17" name="Oval 16">
            <a:extLst>
              <a:ext uri="{FF2B5EF4-FFF2-40B4-BE49-F238E27FC236}">
                <a16:creationId xmlns:a16="http://schemas.microsoft.com/office/drawing/2014/main" id="{80EF547F-2C2E-ACA1-570F-AE1F869F1D2F}"/>
              </a:ext>
            </a:extLst>
          </p:cNvPr>
          <p:cNvSpPr/>
          <p:nvPr/>
        </p:nvSpPr>
        <p:spPr>
          <a:xfrm>
            <a:off x="7714405" y="5374143"/>
            <a:ext cx="81139" cy="89352"/>
          </a:xfrm>
          <a:prstGeom prst="ellipse">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Freeform: Shape 17">
            <a:extLst>
              <a:ext uri="{FF2B5EF4-FFF2-40B4-BE49-F238E27FC236}">
                <a16:creationId xmlns:a16="http://schemas.microsoft.com/office/drawing/2014/main" id="{52FE88F8-2BB4-CA63-41CA-F3A0C8CD067B}"/>
              </a:ext>
            </a:extLst>
          </p:cNvPr>
          <p:cNvSpPr/>
          <p:nvPr/>
        </p:nvSpPr>
        <p:spPr>
          <a:xfrm>
            <a:off x="7218680" y="5054600"/>
            <a:ext cx="523240" cy="350520"/>
          </a:xfrm>
          <a:custGeom>
            <a:avLst/>
            <a:gdLst>
              <a:gd name="connsiteX0" fmla="*/ 523240 w 523240"/>
              <a:gd name="connsiteY0" fmla="*/ 350520 h 350520"/>
              <a:gd name="connsiteX1" fmla="*/ 391160 w 523240"/>
              <a:gd name="connsiteY1" fmla="*/ 121920 h 350520"/>
              <a:gd name="connsiteX2" fmla="*/ 0 w 523240"/>
              <a:gd name="connsiteY2" fmla="*/ 0 h 350520"/>
            </a:gdLst>
            <a:ahLst/>
            <a:cxnLst>
              <a:cxn ang="0">
                <a:pos x="connsiteX0" y="connsiteY0"/>
              </a:cxn>
              <a:cxn ang="0">
                <a:pos x="connsiteX1" y="connsiteY1"/>
              </a:cxn>
              <a:cxn ang="0">
                <a:pos x="connsiteX2" y="connsiteY2"/>
              </a:cxn>
            </a:cxnLst>
            <a:rect l="l" t="t" r="r" b="b"/>
            <a:pathLst>
              <a:path w="523240" h="350520">
                <a:moveTo>
                  <a:pt x="523240" y="350520"/>
                </a:moveTo>
                <a:cubicBezTo>
                  <a:pt x="500803" y="265430"/>
                  <a:pt x="478367" y="180340"/>
                  <a:pt x="391160" y="121920"/>
                </a:cubicBezTo>
                <a:cubicBezTo>
                  <a:pt x="303953" y="63500"/>
                  <a:pt x="155787" y="110913"/>
                  <a:pt x="0" y="0"/>
                </a:cubicBezTo>
              </a:path>
            </a:pathLst>
          </a:cu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D33D7BC-5DD9-203C-9B2E-9B3536DF7F0E}"/>
              </a:ext>
            </a:extLst>
          </p:cNvPr>
          <p:cNvSpPr/>
          <p:nvPr/>
        </p:nvSpPr>
        <p:spPr>
          <a:xfrm>
            <a:off x="135082" y="3429000"/>
            <a:ext cx="2976127" cy="3428999"/>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4C2CE04F-B443-1334-A667-26E003C94874}"/>
              </a:ext>
            </a:extLst>
          </p:cNvPr>
          <p:cNvGrpSpPr/>
          <p:nvPr/>
        </p:nvGrpSpPr>
        <p:grpSpPr>
          <a:xfrm>
            <a:off x="3157110" y="709246"/>
            <a:ext cx="4928463" cy="5421924"/>
            <a:chOff x="3157110" y="709246"/>
            <a:chExt cx="4928463" cy="5421924"/>
          </a:xfrm>
        </p:grpSpPr>
        <p:pic>
          <p:nvPicPr>
            <p:cNvPr id="25" name="Immagine 8" descr="Immagine che contiene testo, disegno, clipart, illustrazione&#10;&#10;Descrizione generata automaticamente">
              <a:extLst>
                <a:ext uri="{FF2B5EF4-FFF2-40B4-BE49-F238E27FC236}">
                  <a16:creationId xmlns:a16="http://schemas.microsoft.com/office/drawing/2014/main" id="{84F9AF9F-CBD7-6AEF-AFE0-7B9194113EC1}"/>
                </a:ext>
              </a:extLst>
            </p:cNvPr>
            <p:cNvPicPr>
              <a:picLocks noChangeAspect="1"/>
            </p:cNvPicPr>
            <p:nvPr/>
          </p:nvPicPr>
          <p:blipFill>
            <a:blip r:embed="rId4"/>
            <a:stretch>
              <a:fillRect/>
            </a:stretch>
          </p:blipFill>
          <p:spPr>
            <a:xfrm>
              <a:off x="3157110" y="709246"/>
              <a:ext cx="4928463" cy="5421924"/>
            </a:xfrm>
            <a:prstGeom prst="rect">
              <a:avLst/>
            </a:prstGeom>
          </p:spPr>
        </p:pic>
        <p:sp>
          <p:nvSpPr>
            <p:cNvPr id="7" name="Rectangle 6">
              <a:extLst>
                <a:ext uri="{FF2B5EF4-FFF2-40B4-BE49-F238E27FC236}">
                  <a16:creationId xmlns:a16="http://schemas.microsoft.com/office/drawing/2014/main" id="{D5C9F23B-9267-C750-D993-08C8C966790A}"/>
                </a:ext>
              </a:extLst>
            </p:cNvPr>
            <p:cNvSpPr/>
            <p:nvPr/>
          </p:nvSpPr>
          <p:spPr>
            <a:xfrm>
              <a:off x="6793606" y="5430762"/>
              <a:ext cx="684112" cy="261274"/>
            </a:xfrm>
            <a:prstGeom prst="rect">
              <a:avLst/>
            </a:prstGeom>
            <a:solidFill>
              <a:srgbClr val="F3F3F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B530BB2B-AB6C-3C36-F5C7-A887FB9A86B6}"/>
              </a:ext>
            </a:extLst>
          </p:cNvPr>
          <p:cNvSpPr/>
          <p:nvPr/>
        </p:nvSpPr>
        <p:spPr>
          <a:xfrm>
            <a:off x="227996" y="4128939"/>
            <a:ext cx="2870945" cy="2553265"/>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60503A8C-BE75-79E6-5BE0-ED2002A84655}"/>
              </a:ext>
            </a:extLst>
          </p:cNvPr>
          <p:cNvSpPr/>
          <p:nvPr/>
        </p:nvSpPr>
        <p:spPr>
          <a:xfrm>
            <a:off x="291499" y="5976594"/>
            <a:ext cx="2778960" cy="51212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AD9D1C04-938B-90CB-9D5B-9A2CEE01A20A}"/>
              </a:ext>
            </a:extLst>
          </p:cNvPr>
          <p:cNvSpPr/>
          <p:nvPr/>
        </p:nvSpPr>
        <p:spPr>
          <a:xfrm>
            <a:off x="3216275" y="5338894"/>
            <a:ext cx="992868"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B6663CD3-3FCD-18FF-9898-236C2CA7477A}"/>
              </a:ext>
            </a:extLst>
          </p:cNvPr>
          <p:cNvSpPr/>
          <p:nvPr/>
        </p:nvSpPr>
        <p:spPr>
          <a:xfrm>
            <a:off x="7593386" y="5273557"/>
            <a:ext cx="845049" cy="41847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D6B969BA-3CA2-7554-2FFF-EA9AC270397D}"/>
              </a:ext>
            </a:extLst>
          </p:cNvPr>
          <p:cNvSpPr/>
          <p:nvPr/>
        </p:nvSpPr>
        <p:spPr>
          <a:xfrm>
            <a:off x="3149175" y="4516336"/>
            <a:ext cx="992868" cy="697358"/>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2C0A96BB-6D82-A12B-96F0-EAF6DE926356}"/>
              </a:ext>
            </a:extLst>
          </p:cNvPr>
          <p:cNvSpPr/>
          <p:nvPr/>
        </p:nvSpPr>
        <p:spPr>
          <a:xfrm>
            <a:off x="4231704" y="5079167"/>
            <a:ext cx="709621" cy="768655"/>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865C9040-0426-3E08-DACC-954B7D7C6262}"/>
              </a:ext>
            </a:extLst>
          </p:cNvPr>
          <p:cNvSpPr/>
          <p:nvPr/>
        </p:nvSpPr>
        <p:spPr>
          <a:xfrm>
            <a:off x="3883987" y="3629321"/>
            <a:ext cx="1384204" cy="1074654"/>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BE95643-5EDD-C1B1-0E9D-ECF05864CDA7}"/>
              </a:ext>
            </a:extLst>
          </p:cNvPr>
          <p:cNvSpPr/>
          <p:nvPr/>
        </p:nvSpPr>
        <p:spPr>
          <a:xfrm>
            <a:off x="4927088" y="4703975"/>
            <a:ext cx="1168911" cy="787981"/>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Freeform: Shape 25">
            <a:extLst>
              <a:ext uri="{FF2B5EF4-FFF2-40B4-BE49-F238E27FC236}">
                <a16:creationId xmlns:a16="http://schemas.microsoft.com/office/drawing/2014/main" id="{D3376565-3CE3-BEB6-3BE5-8096E13E320C}"/>
              </a:ext>
            </a:extLst>
          </p:cNvPr>
          <p:cNvSpPr/>
          <p:nvPr/>
        </p:nvSpPr>
        <p:spPr>
          <a:xfrm>
            <a:off x="3141461" y="4829175"/>
            <a:ext cx="612762" cy="601587"/>
          </a:xfrm>
          <a:custGeom>
            <a:avLst/>
            <a:gdLst>
              <a:gd name="connsiteX0" fmla="*/ 265083 w 590203"/>
              <a:gd name="connsiteY0" fmla="*/ 574526 h 574526"/>
              <a:gd name="connsiteX1" fmla="*/ 11083 w 590203"/>
              <a:gd name="connsiteY1" fmla="*/ 107166 h 574526"/>
              <a:gd name="connsiteX2" fmla="*/ 590203 w 590203"/>
              <a:gd name="connsiteY2" fmla="*/ 51286 h 574526"/>
            </a:gdLst>
            <a:ahLst/>
            <a:cxnLst>
              <a:cxn ang="0">
                <a:pos x="connsiteX0" y="connsiteY0"/>
              </a:cxn>
              <a:cxn ang="0">
                <a:pos x="connsiteX1" y="connsiteY1"/>
              </a:cxn>
              <a:cxn ang="0">
                <a:pos x="connsiteX2" y="connsiteY2"/>
              </a:cxn>
            </a:cxnLst>
            <a:rect l="l" t="t" r="r" b="b"/>
            <a:pathLst>
              <a:path w="590203" h="574526">
                <a:moveTo>
                  <a:pt x="265083" y="574526"/>
                </a:moveTo>
                <a:cubicBezTo>
                  <a:pt x="110989" y="384449"/>
                  <a:pt x="-43104" y="194373"/>
                  <a:pt x="11083" y="107166"/>
                </a:cubicBezTo>
                <a:cubicBezTo>
                  <a:pt x="65270" y="19959"/>
                  <a:pt x="468283" y="-52854"/>
                  <a:pt x="590203" y="51286"/>
                </a:cubicBezTo>
              </a:path>
            </a:pathLst>
          </a:custGeom>
          <a:noFill/>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a:extLst>
              <a:ext uri="{FF2B5EF4-FFF2-40B4-BE49-F238E27FC236}">
                <a16:creationId xmlns:a16="http://schemas.microsoft.com/office/drawing/2014/main" id="{587596B9-6BBD-6583-A416-2A9681FFA509}"/>
              </a:ext>
            </a:extLst>
          </p:cNvPr>
          <p:cNvSpPr txBox="1"/>
          <p:nvPr/>
        </p:nvSpPr>
        <p:spPr>
          <a:xfrm>
            <a:off x="4255044" y="5508171"/>
            <a:ext cx="686779" cy="338554"/>
          </a:xfrm>
          <a:prstGeom prst="rect">
            <a:avLst/>
          </a:prstGeom>
          <a:noFill/>
        </p:spPr>
        <p:txBody>
          <a:bodyPr wrap="square" rtlCol="0">
            <a:spAutoFit/>
          </a:bodyPr>
          <a:lstStyle/>
          <a:p>
            <a:r>
              <a:rPr lang="en-US" sz="1600"/>
              <a:t>LNTB</a:t>
            </a:r>
            <a:endParaRPr lang="en-US"/>
          </a:p>
        </p:txBody>
      </p:sp>
      <p:sp>
        <p:nvSpPr>
          <p:cNvPr id="14" name="CasellaDiTesto 13">
            <a:extLst>
              <a:ext uri="{FF2B5EF4-FFF2-40B4-BE49-F238E27FC236}">
                <a16:creationId xmlns:a16="http://schemas.microsoft.com/office/drawing/2014/main" id="{96C44B02-AE7A-A3DE-21FC-F912F8B94963}"/>
              </a:ext>
            </a:extLst>
          </p:cNvPr>
          <p:cNvSpPr txBox="1"/>
          <p:nvPr/>
        </p:nvSpPr>
        <p:spPr>
          <a:xfrm rot="-10800000" flipV="1">
            <a:off x="4017166" y="6494918"/>
            <a:ext cx="8176408"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err="1">
                <a:ea typeface="+mn-lt"/>
                <a:cs typeface="+mn-lt"/>
              </a:rPr>
              <a:t>Grothe</a:t>
            </a:r>
            <a:r>
              <a:rPr lang="it-IT" sz="1050">
                <a:ea typeface="+mn-lt"/>
                <a:cs typeface="+mn-lt"/>
              </a:rPr>
              <a:t>, B., </a:t>
            </a:r>
            <a:r>
              <a:rPr lang="it-IT" sz="1050" err="1">
                <a:ea typeface="+mn-lt"/>
                <a:cs typeface="+mn-lt"/>
              </a:rPr>
              <a:t>Pecka</a:t>
            </a:r>
            <a:r>
              <a:rPr lang="it-IT" sz="1050">
                <a:ea typeface="+mn-lt"/>
                <a:cs typeface="+mn-lt"/>
              </a:rPr>
              <a:t>, M., </a:t>
            </a:r>
            <a:r>
              <a:rPr lang="it-IT" sz="1050" err="1">
                <a:ea typeface="+mn-lt"/>
                <a:cs typeface="+mn-lt"/>
              </a:rPr>
              <a:t>McAlpine</a:t>
            </a:r>
            <a:r>
              <a:rPr lang="it-IT" sz="1050">
                <a:ea typeface="+mn-lt"/>
                <a:cs typeface="+mn-lt"/>
              </a:rPr>
              <a:t>, D., 2010. </a:t>
            </a:r>
            <a:r>
              <a:rPr lang="it-IT" sz="1050" err="1">
                <a:ea typeface="+mn-lt"/>
                <a:cs typeface="+mn-lt"/>
              </a:rPr>
              <a:t>Mechanisms</a:t>
            </a:r>
            <a:r>
              <a:rPr lang="it-IT" sz="1050">
                <a:ea typeface="+mn-lt"/>
                <a:cs typeface="+mn-lt"/>
              </a:rPr>
              <a:t> of Sound </a:t>
            </a:r>
            <a:r>
              <a:rPr lang="it-IT" sz="1050" err="1">
                <a:ea typeface="+mn-lt"/>
                <a:cs typeface="+mn-lt"/>
              </a:rPr>
              <a:t>Localization</a:t>
            </a:r>
            <a:r>
              <a:rPr lang="it-IT" sz="1050">
                <a:ea typeface="+mn-lt"/>
                <a:cs typeface="+mn-lt"/>
              </a:rPr>
              <a:t> in </a:t>
            </a:r>
            <a:r>
              <a:rPr lang="it-IT" sz="1050" err="1">
                <a:ea typeface="+mn-lt"/>
                <a:cs typeface="+mn-lt"/>
              </a:rPr>
              <a:t>Mammals</a:t>
            </a:r>
            <a:r>
              <a:rPr lang="it-IT" sz="1050">
                <a:ea typeface="+mn-lt"/>
                <a:cs typeface="+mn-lt"/>
              </a:rPr>
              <a:t>. </a:t>
            </a:r>
            <a:r>
              <a:rPr lang="it-IT" sz="1050" err="1">
                <a:ea typeface="+mn-lt"/>
                <a:cs typeface="+mn-lt"/>
              </a:rPr>
              <a:t>Physiological</a:t>
            </a:r>
            <a:r>
              <a:rPr lang="it-IT" sz="1050">
                <a:ea typeface="+mn-lt"/>
                <a:cs typeface="+mn-lt"/>
              </a:rPr>
              <a:t> Reviews 90, 983–1012</a:t>
            </a:r>
          </a:p>
        </p:txBody>
      </p:sp>
    </p:spTree>
    <p:extLst>
      <p:ext uri="{BB962C8B-B14F-4D97-AF65-F5344CB8AC3E}">
        <p14:creationId xmlns:p14="http://schemas.microsoft.com/office/powerpoint/2010/main" val="890093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9" grpId="0" animBg="1"/>
      <p:bldP spid="20" grpId="0" animBg="1"/>
      <p:bldP spid="20" grpId="1" animBg="1"/>
      <p:bldP spid="21" grpId="0" animBg="1"/>
      <p:bldP spid="21" grpId="1" animBg="1"/>
      <p:bldP spid="22" grpId="0" animBg="1"/>
      <p:bldP spid="22" grpId="1" animBg="1"/>
      <p:bldP spid="23" grpId="0" animBg="1"/>
      <p:bldP spid="23" grpId="1" animBg="1"/>
      <p:bldP spid="24" grpId="0" animBg="1"/>
      <p:bldP spid="9" grpId="0" animBg="1"/>
      <p:bldP spid="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5BA92D-2E08-F067-9F58-13692CA47CE9}"/>
              </a:ext>
            </a:extLst>
          </p:cNvPr>
          <p:cNvSpPr>
            <a:spLocks noGrp="1"/>
          </p:cNvSpPr>
          <p:nvPr>
            <p:ph type="title"/>
          </p:nvPr>
        </p:nvSpPr>
        <p:spPr/>
        <p:txBody>
          <a:bodyPr/>
          <a:lstStyle/>
          <a:p>
            <a:r>
              <a:rPr lang="it-IT"/>
              <a:t>Left/</a:t>
            </a:r>
            <a:r>
              <a:rPr lang="it-IT" err="1"/>
              <a:t>right</a:t>
            </a:r>
            <a:r>
              <a:rPr lang="it-IT"/>
              <a:t> </a:t>
            </a:r>
            <a:r>
              <a:rPr lang="it-IT" err="1"/>
              <a:t>integration</a:t>
            </a:r>
            <a:r>
              <a:rPr lang="it-IT"/>
              <a:t> </a:t>
            </a:r>
            <a:r>
              <a:rPr lang="it-IT" err="1"/>
              <a:t>mechanism</a:t>
            </a:r>
          </a:p>
        </p:txBody>
      </p:sp>
      <p:sp>
        <p:nvSpPr>
          <p:cNvPr id="3" name="Segnaposto data 2">
            <a:extLst>
              <a:ext uri="{FF2B5EF4-FFF2-40B4-BE49-F238E27FC236}">
                <a16:creationId xmlns:a16="http://schemas.microsoft.com/office/drawing/2014/main" id="{64F5F28A-9AA3-6D49-0A8B-8ABB66AD09D6}"/>
              </a:ext>
            </a:extLst>
          </p:cNvPr>
          <p:cNvSpPr>
            <a:spLocks noGrp="1"/>
          </p:cNvSpPr>
          <p:nvPr>
            <p:ph type="dt" sz="half" idx="10"/>
          </p:nvPr>
        </p:nvSpPr>
        <p:spPr/>
        <p:txBody>
          <a:bodyPr/>
          <a:lstStyle/>
          <a:p>
            <a:fld id="{DFCDE462-6569-4A5D-A712-C9C868F3E924}" type="datetime1">
              <a:rPr lang="it-IT" smtClean="0"/>
              <a:t>16/12/2024</a:t>
            </a:fld>
            <a:endParaRPr lang="it-IT"/>
          </a:p>
        </p:txBody>
      </p:sp>
      <p:sp>
        <p:nvSpPr>
          <p:cNvPr id="4" name="Segnaposto piè di pagina 3">
            <a:extLst>
              <a:ext uri="{FF2B5EF4-FFF2-40B4-BE49-F238E27FC236}">
                <a16:creationId xmlns:a16="http://schemas.microsoft.com/office/drawing/2014/main" id="{4611F63D-FC66-CB93-2E27-4DDC5903729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8E1138A4-C83C-67A4-3D97-56712A28408A}"/>
              </a:ext>
            </a:extLst>
          </p:cNvPr>
          <p:cNvSpPr>
            <a:spLocks noGrp="1"/>
          </p:cNvSpPr>
          <p:nvPr>
            <p:ph type="sldNum" sz="quarter" idx="12"/>
          </p:nvPr>
        </p:nvSpPr>
        <p:spPr/>
        <p:txBody>
          <a:bodyPr/>
          <a:lstStyle/>
          <a:p>
            <a:fld id="{3135EEA2-8D42-4D46-95A6-66E65FDC5EB1}" type="slidenum">
              <a:rPr lang="it-IT" smtClean="0"/>
              <a:pPr/>
              <a:t>14</a:t>
            </a:fld>
            <a:endParaRPr lang="it-IT"/>
          </a:p>
        </p:txBody>
      </p:sp>
      <p:sp>
        <p:nvSpPr>
          <p:cNvPr id="6" name="Segnaposto testo 5">
            <a:extLst>
              <a:ext uri="{FF2B5EF4-FFF2-40B4-BE49-F238E27FC236}">
                <a16:creationId xmlns:a16="http://schemas.microsoft.com/office/drawing/2014/main" id="{852B8CCD-8995-9372-8CB1-B7547CA0A44A}"/>
              </a:ext>
            </a:extLst>
          </p:cNvPr>
          <p:cNvSpPr>
            <a:spLocks noGrp="1"/>
          </p:cNvSpPr>
          <p:nvPr>
            <p:ph type="body" sz="quarter" idx="13"/>
          </p:nvPr>
        </p:nvSpPr>
        <p:spPr/>
        <p:txBody>
          <a:bodyPr vert="horz" lIns="0" tIns="0" rIns="0" bIns="0" rtlCol="0" anchor="t">
            <a:normAutofit/>
          </a:bodyPr>
          <a:lstStyle/>
          <a:p>
            <a:pPr marL="285750" indent="-285750">
              <a:buFont typeface="Calibri" panose="020B0604020202020204" pitchFamily="34" charset="0"/>
              <a:buChar char="-"/>
            </a:pPr>
            <a:r>
              <a:rPr lang="it-IT" sz="2400"/>
              <a:t>Known</a:t>
            </a:r>
          </a:p>
          <a:p>
            <a:pPr marL="285750" indent="-285750">
              <a:buFont typeface="Calibri" panose="020B0604020202020204" pitchFamily="34" charset="0"/>
              <a:buChar char="-"/>
            </a:pPr>
            <a:r>
              <a:rPr lang="it-IT" sz="2400"/>
              <a:t>Based on </a:t>
            </a:r>
            <a:br>
              <a:rPr lang="it-IT" sz="2400"/>
            </a:br>
            <a:r>
              <a:rPr lang="it-IT" sz="2400"/>
              <a:t>Inhibitory-Excitatory scheme</a:t>
            </a:r>
          </a:p>
        </p:txBody>
      </p:sp>
      <p:sp>
        <p:nvSpPr>
          <p:cNvPr id="8" name="Segnaposto testo 7">
            <a:extLst>
              <a:ext uri="{FF2B5EF4-FFF2-40B4-BE49-F238E27FC236}">
                <a16:creationId xmlns:a16="http://schemas.microsoft.com/office/drawing/2014/main" id="{F213B457-5B97-FA57-DAF4-A3B469D0E621}"/>
              </a:ext>
            </a:extLst>
          </p:cNvPr>
          <p:cNvSpPr>
            <a:spLocks noGrp="1"/>
          </p:cNvSpPr>
          <p:nvPr>
            <p:ph type="body" sz="quarter" idx="14"/>
          </p:nvPr>
        </p:nvSpPr>
        <p:spPr/>
        <p:txBody>
          <a:bodyPr vert="horz" lIns="0" tIns="0" rIns="0" bIns="0" rtlCol="0" anchor="t">
            <a:normAutofit fontScale="92500" lnSpcReduction="10000"/>
          </a:bodyPr>
          <a:lstStyle/>
          <a:p>
            <a:pPr marL="285750" indent="-285750">
              <a:buFont typeface="Calibri" panose="020B0604020202020204" pitchFamily="34" charset="0"/>
              <a:buChar char="-"/>
            </a:pPr>
            <a:r>
              <a:rPr lang="it-IT" sz="2400"/>
              <a:t>Multiple possible strategies</a:t>
            </a:r>
          </a:p>
          <a:p>
            <a:pPr marL="285750" indent="-285750">
              <a:buFont typeface="Calibri" panose="020B0604020202020204" pitchFamily="34" charset="0"/>
              <a:buChar char="-"/>
            </a:pPr>
            <a:r>
              <a:rPr lang="it-IT" sz="2400"/>
              <a:t>More complex scheme:</a:t>
            </a:r>
          </a:p>
          <a:p>
            <a:pPr marL="742950" lvl="1" indent="-285750">
              <a:buChar char="•"/>
            </a:pPr>
            <a:r>
              <a:rPr lang="it-IT" sz="2400"/>
              <a:t>Two inh sources</a:t>
            </a:r>
          </a:p>
          <a:p>
            <a:pPr marL="742950" lvl="1" indent="-285750">
              <a:buFont typeface="Arial" panose="020B0604020202020204" pitchFamily="34" charset="0"/>
              <a:buChar char="•"/>
            </a:pPr>
            <a:r>
              <a:rPr lang="it-IT" sz="2400"/>
              <a:t>Two exc sources</a:t>
            </a:r>
          </a:p>
        </p:txBody>
      </p:sp>
      <p:sp>
        <p:nvSpPr>
          <p:cNvPr id="7" name="Segnaposto contenuto 6">
            <a:extLst>
              <a:ext uri="{FF2B5EF4-FFF2-40B4-BE49-F238E27FC236}">
                <a16:creationId xmlns:a16="http://schemas.microsoft.com/office/drawing/2014/main" id="{29ED6015-B658-AC21-D566-905E883D2BE3}"/>
              </a:ext>
            </a:extLst>
          </p:cNvPr>
          <p:cNvSpPr>
            <a:spLocks noGrp="1"/>
          </p:cNvSpPr>
          <p:nvPr>
            <p:ph type="body" sz="quarter" idx="15"/>
          </p:nvPr>
        </p:nvSpPr>
        <p:spPr/>
        <p:txBody>
          <a:bodyPr>
            <a:normAutofit fontScale="92500" lnSpcReduction="10000"/>
          </a:bodyPr>
          <a:lstStyle/>
          <a:p>
            <a:r>
              <a:rPr lang="it-IT"/>
              <a:t>ILD coding in LSO</a:t>
            </a:r>
          </a:p>
        </p:txBody>
      </p:sp>
      <p:sp>
        <p:nvSpPr>
          <p:cNvPr id="9" name="Segnaposto testo 8">
            <a:extLst>
              <a:ext uri="{FF2B5EF4-FFF2-40B4-BE49-F238E27FC236}">
                <a16:creationId xmlns:a16="http://schemas.microsoft.com/office/drawing/2014/main" id="{E79D61EA-0297-196F-4E60-8859B12BB1C1}"/>
              </a:ext>
            </a:extLst>
          </p:cNvPr>
          <p:cNvSpPr>
            <a:spLocks noGrp="1"/>
          </p:cNvSpPr>
          <p:nvPr>
            <p:ph type="body" sz="quarter" idx="16"/>
          </p:nvPr>
        </p:nvSpPr>
        <p:spPr/>
        <p:txBody>
          <a:bodyPr>
            <a:normAutofit fontScale="92500" lnSpcReduction="10000"/>
          </a:bodyPr>
          <a:lstStyle/>
          <a:p>
            <a:r>
              <a:rPr lang="it-IT"/>
              <a:t>ITD coding in MSO</a:t>
            </a:r>
          </a:p>
        </p:txBody>
      </p:sp>
    </p:spTree>
    <p:extLst>
      <p:ext uri="{BB962C8B-B14F-4D97-AF65-F5344CB8AC3E}">
        <p14:creationId xmlns:p14="http://schemas.microsoft.com/office/powerpoint/2010/main" val="125340007"/>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E14C4DE-9932-1895-DDDA-DC3E866A165C}"/>
              </a:ext>
            </a:extLst>
          </p:cNvPr>
          <p:cNvSpPr>
            <a:spLocks noGrp="1"/>
          </p:cNvSpPr>
          <p:nvPr>
            <p:ph type="title"/>
          </p:nvPr>
        </p:nvSpPr>
        <p:spPr/>
        <p:txBody>
          <a:bodyPr/>
          <a:lstStyle/>
          <a:p>
            <a:r>
              <a:rPr lang="it-IT"/>
              <a:t>ITD coding strategies</a:t>
            </a:r>
          </a:p>
        </p:txBody>
      </p:sp>
      <p:sp>
        <p:nvSpPr>
          <p:cNvPr id="3" name="Segnaposto data 2">
            <a:extLst>
              <a:ext uri="{FF2B5EF4-FFF2-40B4-BE49-F238E27FC236}">
                <a16:creationId xmlns:a16="http://schemas.microsoft.com/office/drawing/2014/main" id="{E64D8E12-4895-BEF0-3B00-F5405DDFC201}"/>
              </a:ext>
            </a:extLst>
          </p:cNvPr>
          <p:cNvSpPr>
            <a:spLocks noGrp="1"/>
          </p:cNvSpPr>
          <p:nvPr>
            <p:ph type="dt" sz="half" idx="10"/>
          </p:nvPr>
        </p:nvSpPr>
        <p:spPr/>
        <p:txBody>
          <a:bodyPr/>
          <a:lstStyle/>
          <a:p>
            <a:fld id="{791898B5-E4FE-4062-9931-8BFE112C1429}" type="datetime1">
              <a:rPr lang="it-IT" smtClean="0"/>
              <a:t>16/12/2024</a:t>
            </a:fld>
            <a:endParaRPr lang="it-IT"/>
          </a:p>
        </p:txBody>
      </p:sp>
      <p:sp>
        <p:nvSpPr>
          <p:cNvPr id="4" name="Segnaposto piè di pagina 3">
            <a:extLst>
              <a:ext uri="{FF2B5EF4-FFF2-40B4-BE49-F238E27FC236}">
                <a16:creationId xmlns:a16="http://schemas.microsoft.com/office/drawing/2014/main" id="{0279C4FA-1067-447E-DE16-D17742A0292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19DE3C47-D5A2-6C53-BD82-938DABCDD264}"/>
              </a:ext>
            </a:extLst>
          </p:cNvPr>
          <p:cNvSpPr>
            <a:spLocks noGrp="1"/>
          </p:cNvSpPr>
          <p:nvPr>
            <p:ph type="sldNum" sz="quarter" idx="12"/>
          </p:nvPr>
        </p:nvSpPr>
        <p:spPr/>
        <p:txBody>
          <a:bodyPr/>
          <a:lstStyle/>
          <a:p>
            <a:fld id="{3135EEA2-8D42-4D46-95A6-66E65FDC5EB1}" type="slidenum">
              <a:rPr lang="it-IT" smtClean="0"/>
              <a:pPr/>
              <a:t>15</a:t>
            </a:fld>
            <a:endParaRPr lang="it-IT"/>
          </a:p>
        </p:txBody>
      </p:sp>
      <p:sp>
        <p:nvSpPr>
          <p:cNvPr id="9" name="Segnaposto testo 8">
            <a:extLst>
              <a:ext uri="{FF2B5EF4-FFF2-40B4-BE49-F238E27FC236}">
                <a16:creationId xmlns:a16="http://schemas.microsoft.com/office/drawing/2014/main" id="{12958216-CDE6-35D9-220A-781579927CCA}"/>
              </a:ext>
            </a:extLst>
          </p:cNvPr>
          <p:cNvSpPr>
            <a:spLocks noGrp="1"/>
          </p:cNvSpPr>
          <p:nvPr>
            <p:ph type="body" sz="quarter" idx="14"/>
          </p:nvPr>
        </p:nvSpPr>
        <p:spPr>
          <a:xfrm>
            <a:off x="7865946" y="2875316"/>
            <a:ext cx="4124808" cy="2667094"/>
          </a:xfrm>
        </p:spPr>
        <p:txBody>
          <a:bodyPr vert="horz" lIns="0" tIns="0" rIns="0" bIns="0" rtlCol="0" anchor="t">
            <a:normAutofit/>
          </a:bodyPr>
          <a:lstStyle/>
          <a:p>
            <a:pPr marL="342900" indent="-342900">
              <a:buAutoNum type="arabicPeriod"/>
            </a:pPr>
            <a:r>
              <a:rPr lang="it-IT" sz="2000"/>
              <a:t>No evidence of delay lines in mammals</a:t>
            </a:r>
          </a:p>
          <a:p>
            <a:pPr marL="342900" indent="-342900">
              <a:buAutoNum type="arabicPeriod"/>
            </a:pPr>
            <a:r>
              <a:rPr lang="it-IT" sz="2000"/>
              <a:t>ITD differ at different frequencies (suggests IPD)</a:t>
            </a:r>
          </a:p>
          <a:p>
            <a:pPr marL="342900" indent="-342900">
              <a:buAutoNum type="arabicPeriod"/>
            </a:pPr>
            <a:r>
              <a:rPr lang="it-IT" sz="2000"/>
              <a:t>No role for inhibition (MNTB!)</a:t>
            </a:r>
          </a:p>
        </p:txBody>
      </p:sp>
      <p:sp>
        <p:nvSpPr>
          <p:cNvPr id="18" name="Arrow: Down 17">
            <a:extLst>
              <a:ext uri="{FF2B5EF4-FFF2-40B4-BE49-F238E27FC236}">
                <a16:creationId xmlns:a16="http://schemas.microsoft.com/office/drawing/2014/main" id="{53C85946-204E-6646-565C-26CD12B049F7}"/>
              </a:ext>
            </a:extLst>
          </p:cNvPr>
          <p:cNvSpPr/>
          <p:nvPr/>
        </p:nvSpPr>
        <p:spPr>
          <a:xfrm>
            <a:off x="1423277" y="2337758"/>
            <a:ext cx="768938" cy="3940060"/>
          </a:xfrm>
          <a:prstGeom prst="downArrow">
            <a:avLst/>
          </a:prstGeom>
          <a:solidFill>
            <a:schemeClr val="accent5"/>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Segnaposto testo 13">
            <a:extLst>
              <a:ext uri="{FF2B5EF4-FFF2-40B4-BE49-F238E27FC236}">
                <a16:creationId xmlns:a16="http://schemas.microsoft.com/office/drawing/2014/main" id="{FF67093C-FEE8-4CE7-F31C-B4CAF305208A}"/>
              </a:ext>
            </a:extLst>
          </p:cNvPr>
          <p:cNvSpPr>
            <a:spLocks noGrp="1"/>
          </p:cNvSpPr>
          <p:nvPr>
            <p:ph type="body" sz="quarter" idx="15"/>
          </p:nvPr>
        </p:nvSpPr>
        <p:spPr>
          <a:xfrm>
            <a:off x="494173" y="1690608"/>
            <a:ext cx="3400425" cy="441325"/>
          </a:xfrm>
        </p:spPr>
        <p:txBody>
          <a:bodyPr>
            <a:normAutofit fontScale="92500" lnSpcReduction="10000"/>
          </a:bodyPr>
          <a:lstStyle/>
          <a:p>
            <a:r>
              <a:rPr lang="it-IT" b="0"/>
              <a:t>Jeffress-based</a:t>
            </a:r>
            <a:endParaRPr lang="en-US" b="0"/>
          </a:p>
        </p:txBody>
      </p:sp>
      <p:sp>
        <p:nvSpPr>
          <p:cNvPr id="12" name="Segnaposto contenuto 11">
            <a:extLst>
              <a:ext uri="{FF2B5EF4-FFF2-40B4-BE49-F238E27FC236}">
                <a16:creationId xmlns:a16="http://schemas.microsoft.com/office/drawing/2014/main" id="{55A32552-C695-DF09-1179-1D06092411AF}"/>
              </a:ext>
            </a:extLst>
          </p:cNvPr>
          <p:cNvSpPr>
            <a:spLocks noGrp="1"/>
          </p:cNvSpPr>
          <p:nvPr>
            <p:ph type="body" sz="quarter" idx="16"/>
          </p:nvPr>
        </p:nvSpPr>
        <p:spPr>
          <a:xfrm>
            <a:off x="7917229" y="1817078"/>
            <a:ext cx="3400425" cy="441325"/>
          </a:xfrm>
        </p:spPr>
        <p:txBody>
          <a:bodyPr>
            <a:normAutofit fontScale="92500" lnSpcReduction="10000"/>
          </a:bodyPr>
          <a:lstStyle/>
          <a:p>
            <a:r>
              <a:rPr lang="it-IT"/>
              <a:t>ISSUES</a:t>
            </a:r>
          </a:p>
        </p:txBody>
      </p:sp>
      <p:pic>
        <p:nvPicPr>
          <p:cNvPr id="10" name="Immagine 9" descr="Immagine che contiene testo, schizzo, disegno, arte&#10;&#10;Descrizione generata automaticamente">
            <a:extLst>
              <a:ext uri="{FF2B5EF4-FFF2-40B4-BE49-F238E27FC236}">
                <a16:creationId xmlns:a16="http://schemas.microsoft.com/office/drawing/2014/main" id="{107D42B1-45BB-97DE-911A-A7ADA0C18320}"/>
              </a:ext>
            </a:extLst>
          </p:cNvPr>
          <p:cNvPicPr>
            <a:picLocks noChangeAspect="1"/>
          </p:cNvPicPr>
          <p:nvPr/>
        </p:nvPicPr>
        <p:blipFill>
          <a:blip r:embed="rId7"/>
          <a:stretch>
            <a:fillRect/>
          </a:stretch>
        </p:blipFill>
        <p:spPr>
          <a:xfrm>
            <a:off x="494173" y="2145995"/>
            <a:ext cx="2697037" cy="4611002"/>
          </a:xfrm>
          <a:prstGeom prst="rect">
            <a:avLst/>
          </a:prstGeom>
        </p:spPr>
      </p:pic>
      <p:pic>
        <p:nvPicPr>
          <p:cNvPr id="11" name="Immagine 10" descr="Immagine che contiene testo, Elementi grafici, disegno, Carattere&#10;&#10;Descrizione generata automaticamente">
            <a:extLst>
              <a:ext uri="{FF2B5EF4-FFF2-40B4-BE49-F238E27FC236}">
                <a16:creationId xmlns:a16="http://schemas.microsoft.com/office/drawing/2014/main" id="{5706AF74-7DE0-B440-6B41-3BE29781DD3A}"/>
              </a:ext>
            </a:extLst>
          </p:cNvPr>
          <p:cNvPicPr>
            <a:picLocks noChangeAspect="1"/>
          </p:cNvPicPr>
          <p:nvPr/>
        </p:nvPicPr>
        <p:blipFill>
          <a:blip r:embed="rId8"/>
          <a:stretch>
            <a:fillRect/>
          </a:stretch>
        </p:blipFill>
        <p:spPr>
          <a:xfrm>
            <a:off x="9981034" y="-1034237"/>
            <a:ext cx="1945669" cy="840083"/>
          </a:xfrm>
          <a:prstGeom prst="rect">
            <a:avLst/>
          </a:prstGeom>
        </p:spPr>
      </p:pic>
      <p:pic>
        <p:nvPicPr>
          <p:cNvPr id="7" name="ipsilateral">
            <a:hlinkClick r:id="" action="ppaction://media"/>
            <a:extLst>
              <a:ext uri="{FF2B5EF4-FFF2-40B4-BE49-F238E27FC236}">
                <a16:creationId xmlns:a16="http://schemas.microsoft.com/office/drawing/2014/main" id="{F933792F-502A-C66C-9E70-D6113675290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845169" y="1817077"/>
            <a:ext cx="3048000" cy="2268415"/>
          </a:xfrm>
          <a:prstGeom prst="rect">
            <a:avLst/>
          </a:prstGeom>
        </p:spPr>
      </p:pic>
      <p:pic>
        <p:nvPicPr>
          <p:cNvPr id="13" name="contralateral">
            <a:hlinkClick r:id="" action="ppaction://media"/>
            <a:extLst>
              <a:ext uri="{FF2B5EF4-FFF2-40B4-BE49-F238E27FC236}">
                <a16:creationId xmlns:a16="http://schemas.microsoft.com/office/drawing/2014/main" id="{A582B32E-A023-D57A-C3C2-4638A8AB9A64}"/>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845169" y="4208585"/>
            <a:ext cx="3048002" cy="2291863"/>
          </a:xfrm>
          <a:prstGeom prst="rect">
            <a:avLst/>
          </a:prstGeom>
        </p:spPr>
      </p:pic>
      <p:sp>
        <p:nvSpPr>
          <p:cNvPr id="8" name="CasellaDiTesto 7">
            <a:extLst>
              <a:ext uri="{FF2B5EF4-FFF2-40B4-BE49-F238E27FC236}">
                <a16:creationId xmlns:a16="http://schemas.microsoft.com/office/drawing/2014/main" id="{69611D4B-0C30-5DE3-61C9-6706C19E064C}"/>
              </a:ext>
            </a:extLst>
          </p:cNvPr>
          <p:cNvSpPr txBox="1"/>
          <p:nvPr/>
        </p:nvSpPr>
        <p:spPr>
          <a:xfrm rot="-10800000" flipV="1">
            <a:off x="3104992" y="6581131"/>
            <a:ext cx="908858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The </a:t>
            </a:r>
            <a:r>
              <a:rPr lang="it-IT" sz="1050" err="1">
                <a:ea typeface="+mn-lt"/>
                <a:cs typeface="+mn-lt"/>
              </a:rPr>
              <a:t>Jeffress</a:t>
            </a:r>
            <a:r>
              <a:rPr lang="it-IT" sz="1050">
                <a:ea typeface="+mn-lt"/>
                <a:cs typeface="+mn-lt"/>
              </a:rPr>
              <a:t> Model - Animation | </a:t>
            </a:r>
            <a:r>
              <a:rPr lang="it-IT" sz="1050" err="1">
                <a:ea typeface="+mn-lt"/>
                <a:cs typeface="+mn-lt"/>
              </a:rPr>
              <a:t>Auditory</a:t>
            </a:r>
            <a:r>
              <a:rPr lang="it-IT" sz="1050">
                <a:ea typeface="+mn-lt"/>
                <a:cs typeface="+mn-lt"/>
              </a:rPr>
              <a:t> </a:t>
            </a:r>
            <a:r>
              <a:rPr lang="it-IT" sz="1050" err="1">
                <a:ea typeface="+mn-lt"/>
                <a:cs typeface="+mn-lt"/>
              </a:rPr>
              <a:t>Neuroscience</a:t>
            </a:r>
            <a:r>
              <a:rPr lang="it-IT" sz="1050">
                <a:ea typeface="+mn-lt"/>
                <a:cs typeface="+mn-lt"/>
              </a:rPr>
              <a:t>. URL </a:t>
            </a:r>
            <a:r>
              <a:rPr lang="it-IT" sz="1050">
                <a:ea typeface="+mn-lt"/>
                <a:cs typeface="+mn-lt"/>
                <a:hlinkClick r:id="rId11"/>
              </a:rPr>
              <a:t>https://auditoryneuroscience.com/spatial-hearing/jeffress-model-animation</a:t>
            </a:r>
            <a:r>
              <a:rPr lang="it-IT" sz="1050">
                <a:ea typeface="+mn-lt"/>
                <a:cs typeface="+mn-lt"/>
              </a:rPr>
              <a:t> </a:t>
            </a:r>
            <a:endParaRPr lang="it-IT" sz="1050"/>
          </a:p>
        </p:txBody>
      </p:sp>
      <p:pic>
        <p:nvPicPr>
          <p:cNvPr id="6" name="Graphic 5" descr="Volume with solid fill">
            <a:extLst>
              <a:ext uri="{FF2B5EF4-FFF2-40B4-BE49-F238E27FC236}">
                <a16:creationId xmlns:a16="http://schemas.microsoft.com/office/drawing/2014/main" id="{4D1CC343-7C1E-8D7F-792E-10FC01351D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43299" y="2180308"/>
            <a:ext cx="626121" cy="626121"/>
          </a:xfrm>
          <a:prstGeom prst="rect">
            <a:avLst/>
          </a:prstGeom>
        </p:spPr>
      </p:pic>
      <p:pic>
        <p:nvPicPr>
          <p:cNvPr id="15" name="Graphic 14" descr="Volume with solid fill">
            <a:extLst>
              <a:ext uri="{FF2B5EF4-FFF2-40B4-BE49-F238E27FC236}">
                <a16:creationId xmlns:a16="http://schemas.microsoft.com/office/drawing/2014/main" id="{3DFFAEC8-B6B6-0209-9047-1F740585AF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216275" y="4465447"/>
            <a:ext cx="626121" cy="626121"/>
          </a:xfrm>
          <a:prstGeom prst="rect">
            <a:avLst/>
          </a:prstGeom>
        </p:spPr>
      </p:pic>
      <p:sp>
        <p:nvSpPr>
          <p:cNvPr id="19" name="Rectangle 18">
            <a:extLst>
              <a:ext uri="{FF2B5EF4-FFF2-40B4-BE49-F238E27FC236}">
                <a16:creationId xmlns:a16="http://schemas.microsoft.com/office/drawing/2014/main" id="{4A7C561F-F240-0809-84C2-2027A83FE079}"/>
              </a:ext>
            </a:extLst>
          </p:cNvPr>
          <p:cNvSpPr/>
          <p:nvPr/>
        </p:nvSpPr>
        <p:spPr>
          <a:xfrm>
            <a:off x="1280161" y="6277818"/>
            <a:ext cx="1236616" cy="479179"/>
          </a:xfrm>
          <a:prstGeom prst="rect">
            <a:avLst/>
          </a:prstGeom>
          <a:solidFill>
            <a:schemeClr val="accent5"/>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COINCIDENCE DETECTORS</a:t>
            </a:r>
          </a:p>
        </p:txBody>
      </p:sp>
    </p:spTree>
    <p:extLst>
      <p:ext uri="{BB962C8B-B14F-4D97-AF65-F5344CB8AC3E}">
        <p14:creationId xmlns:p14="http://schemas.microsoft.com/office/powerpoint/2010/main" val="358287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70" fill="hold"/>
                                        <p:tgtEl>
                                          <p:spTgt spid="7"/>
                                        </p:tgtEl>
                                      </p:cBhvr>
                                    </p:cmd>
                                  </p:childTnLst>
                                </p:cTn>
                              </p:par>
                              <p:par>
                                <p:cTn id="7" presetID="1" presetClass="mediacall" presetSubtype="0" fill="hold" nodeType="withEffect">
                                  <p:stCondLst>
                                    <p:cond delay="0"/>
                                  </p:stCondLst>
                                  <p:childTnLst>
                                    <p:cmd type="call" cmd="playFrom(0.0)">
                                      <p:cBhvr>
                                        <p:cTn id="8" dur="1814" fill="hold"/>
                                        <p:tgtEl>
                                          <p:spTgt spid="13"/>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mute="1">
                <p:cTn id="25" repeatCount="indefinite" fill="hold" display="0">
                  <p:stCondLst>
                    <p:cond delay="indefinite"/>
                  </p:stCondLst>
                </p:cTn>
                <p:tgtEl>
                  <p:spTgt spid="13"/>
                </p:tgtEl>
              </p:cMediaNode>
            </p:video>
            <p:video>
              <p:cMediaNode mute="1">
                <p:cTn id="26" repeatCount="indefinite" fill="hold" display="0">
                  <p:stCondLst>
                    <p:cond delay="indefinite"/>
                  </p:stCondLst>
                </p:cTn>
                <p:tgtEl>
                  <p:spTgt spid="7"/>
                </p:tgtEl>
              </p:cMediaNode>
            </p:video>
          </p:childTnLst>
        </p:cTn>
      </p:par>
    </p:tnLst>
    <p:bldLst>
      <p:bldP spid="9" grpId="0" build="p"/>
      <p:bldP spid="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0CD10-04FF-C087-7DE8-405798D8F4E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0059C95-4CAF-3CF6-3845-BC95CA9447DA}"/>
              </a:ext>
            </a:extLst>
          </p:cNvPr>
          <p:cNvSpPr>
            <a:spLocks noGrp="1"/>
          </p:cNvSpPr>
          <p:nvPr>
            <p:ph type="title"/>
          </p:nvPr>
        </p:nvSpPr>
        <p:spPr/>
        <p:txBody>
          <a:bodyPr/>
          <a:lstStyle/>
          <a:p>
            <a:r>
              <a:rPr lang="it-IT" sz="4400"/>
              <a:t>Objectives</a:t>
            </a:r>
          </a:p>
        </p:txBody>
      </p:sp>
      <p:sp>
        <p:nvSpPr>
          <p:cNvPr id="3" name="Segnaposto data 2">
            <a:extLst>
              <a:ext uri="{FF2B5EF4-FFF2-40B4-BE49-F238E27FC236}">
                <a16:creationId xmlns:a16="http://schemas.microsoft.com/office/drawing/2014/main" id="{AB940D92-E181-8447-C13D-9E1567B811B9}"/>
              </a:ext>
            </a:extLst>
          </p:cNvPr>
          <p:cNvSpPr>
            <a:spLocks noGrp="1"/>
          </p:cNvSpPr>
          <p:nvPr>
            <p:ph type="dt" sz="half" idx="10"/>
          </p:nvPr>
        </p:nvSpPr>
        <p:spPr/>
        <p:txBody>
          <a:bodyPr/>
          <a:lstStyle/>
          <a:p>
            <a:fld id="{5DD8887C-7619-4982-BD42-A23BF0FC4EDD}" type="datetime1">
              <a:rPr lang="it-IT" smtClean="0"/>
              <a:t>16/12/2024</a:t>
            </a:fld>
            <a:endParaRPr lang="it-IT"/>
          </a:p>
        </p:txBody>
      </p:sp>
      <p:sp>
        <p:nvSpPr>
          <p:cNvPr id="4" name="Segnaposto piè di pagina 3">
            <a:extLst>
              <a:ext uri="{FF2B5EF4-FFF2-40B4-BE49-F238E27FC236}">
                <a16:creationId xmlns:a16="http://schemas.microsoft.com/office/drawing/2014/main" id="{32AA1814-D488-FC33-9C2C-BC4C4BF1036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AB4E5FA4-8ED6-D14E-6294-7A8BF48987FA}"/>
              </a:ext>
            </a:extLst>
          </p:cNvPr>
          <p:cNvSpPr>
            <a:spLocks noGrp="1"/>
          </p:cNvSpPr>
          <p:nvPr>
            <p:ph type="sldNum" sz="quarter" idx="12"/>
          </p:nvPr>
        </p:nvSpPr>
        <p:spPr/>
        <p:txBody>
          <a:bodyPr/>
          <a:lstStyle/>
          <a:p>
            <a:fld id="{3135EEA2-8D42-4D46-95A6-66E65FDC5EB1}" type="slidenum">
              <a:rPr lang="it-IT" smtClean="0"/>
              <a:pPr/>
              <a:t>16</a:t>
            </a:fld>
            <a:endParaRPr lang="it-IT"/>
          </a:p>
        </p:txBody>
      </p:sp>
      <p:sp>
        <p:nvSpPr>
          <p:cNvPr id="6" name="Segnaposto testo 5">
            <a:extLst>
              <a:ext uri="{FF2B5EF4-FFF2-40B4-BE49-F238E27FC236}">
                <a16:creationId xmlns:a16="http://schemas.microsoft.com/office/drawing/2014/main" id="{E7220349-3EFA-FEEA-AF08-EA8C227FAF2F}"/>
              </a:ext>
            </a:extLst>
          </p:cNvPr>
          <p:cNvSpPr>
            <a:spLocks noGrp="1"/>
          </p:cNvSpPr>
          <p:nvPr>
            <p:ph type="body" sz="quarter" idx="13"/>
          </p:nvPr>
        </p:nvSpPr>
        <p:spPr/>
        <p:txBody>
          <a:bodyPr/>
          <a:lstStyle/>
          <a:p>
            <a:r>
              <a:rPr lang="it-IT"/>
              <a:t>02</a:t>
            </a:r>
          </a:p>
        </p:txBody>
      </p:sp>
    </p:spTree>
    <p:extLst>
      <p:ext uri="{BB962C8B-B14F-4D97-AF65-F5344CB8AC3E}">
        <p14:creationId xmlns:p14="http://schemas.microsoft.com/office/powerpoint/2010/main" val="3999601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0D312F-3B64-DA35-441F-235B04076414}"/>
              </a:ext>
            </a:extLst>
          </p:cNvPr>
          <p:cNvSpPr>
            <a:spLocks noGrp="1"/>
          </p:cNvSpPr>
          <p:nvPr>
            <p:ph type="title"/>
          </p:nvPr>
        </p:nvSpPr>
        <p:spPr/>
        <p:txBody>
          <a:bodyPr/>
          <a:lstStyle/>
          <a:p>
            <a:r>
              <a:rPr lang="it-IT" err="1"/>
              <a:t>Objectives</a:t>
            </a:r>
          </a:p>
        </p:txBody>
      </p:sp>
      <p:sp>
        <p:nvSpPr>
          <p:cNvPr id="3" name="Segnaposto data 2">
            <a:extLst>
              <a:ext uri="{FF2B5EF4-FFF2-40B4-BE49-F238E27FC236}">
                <a16:creationId xmlns:a16="http://schemas.microsoft.com/office/drawing/2014/main" id="{9ECCD90C-CB86-CC46-BBD3-C65EF5EF1200}"/>
              </a:ext>
            </a:extLst>
          </p:cNvPr>
          <p:cNvSpPr>
            <a:spLocks noGrp="1"/>
          </p:cNvSpPr>
          <p:nvPr>
            <p:ph type="dt" sz="half" idx="10"/>
          </p:nvPr>
        </p:nvSpPr>
        <p:spPr/>
        <p:txBody>
          <a:bodyPr/>
          <a:lstStyle/>
          <a:p>
            <a:fld id="{4292BB4B-8619-4B30-8293-34105ED5EFB3}" type="datetime1">
              <a:rPr lang="it-IT" smtClean="0"/>
              <a:t>16/12/2024</a:t>
            </a:fld>
            <a:endParaRPr lang="it-IT"/>
          </a:p>
        </p:txBody>
      </p:sp>
      <p:sp>
        <p:nvSpPr>
          <p:cNvPr id="4" name="Segnaposto piè di pagina 3">
            <a:extLst>
              <a:ext uri="{FF2B5EF4-FFF2-40B4-BE49-F238E27FC236}">
                <a16:creationId xmlns:a16="http://schemas.microsoft.com/office/drawing/2014/main" id="{C350B6DC-375B-3C99-86A0-CC6047F8EB4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90432F5E-8719-E6BB-C7EE-1AF424B05838}"/>
              </a:ext>
            </a:extLst>
          </p:cNvPr>
          <p:cNvSpPr>
            <a:spLocks noGrp="1"/>
          </p:cNvSpPr>
          <p:nvPr>
            <p:ph type="sldNum" sz="quarter" idx="12"/>
          </p:nvPr>
        </p:nvSpPr>
        <p:spPr/>
        <p:txBody>
          <a:bodyPr/>
          <a:lstStyle/>
          <a:p>
            <a:fld id="{3135EEA2-8D42-4D46-95A6-66E65FDC5EB1}" type="slidenum">
              <a:rPr lang="it-IT" smtClean="0"/>
              <a:pPr/>
              <a:t>17</a:t>
            </a:fld>
            <a:endParaRPr lang="it-IT"/>
          </a:p>
        </p:txBody>
      </p:sp>
      <p:sp>
        <p:nvSpPr>
          <p:cNvPr id="6" name="Segnaposto testo 5">
            <a:extLst>
              <a:ext uri="{FF2B5EF4-FFF2-40B4-BE49-F238E27FC236}">
                <a16:creationId xmlns:a16="http://schemas.microsoft.com/office/drawing/2014/main" id="{D0BC1053-32C2-2B4F-ECD8-FDE552AAFB70}"/>
              </a:ext>
            </a:extLst>
          </p:cNvPr>
          <p:cNvSpPr>
            <a:spLocks noGrp="1"/>
          </p:cNvSpPr>
          <p:nvPr>
            <p:ph type="body" sz="quarter" idx="13"/>
          </p:nvPr>
        </p:nvSpPr>
        <p:spPr>
          <a:xfrm>
            <a:off x="3120383" y="1648156"/>
            <a:ext cx="8640762" cy="3287911"/>
          </a:xfrm>
        </p:spPr>
        <p:txBody>
          <a:bodyPr vert="horz" lIns="0" tIns="0" rIns="0" bIns="0" rtlCol="0" anchor="t">
            <a:noAutofit/>
          </a:bodyPr>
          <a:lstStyle/>
          <a:p>
            <a:pPr marL="342900" indent="-342900">
              <a:buAutoNum type="alphaLcPeriod"/>
            </a:pPr>
            <a:r>
              <a:rPr lang="it-IT"/>
              <a:t>Implement peripheral processing sections at different bioplausibility levels</a:t>
            </a:r>
          </a:p>
          <a:p>
            <a:pPr marL="342900" indent="-342900">
              <a:buAutoNum type="alphaLcPeriod"/>
            </a:pPr>
            <a:r>
              <a:rPr lang="it-IT"/>
              <a:t>Evaluate effect of these peripheral sections on higher nuclei</a:t>
            </a:r>
          </a:p>
        </p:txBody>
      </p:sp>
      <p:sp>
        <p:nvSpPr>
          <p:cNvPr id="7" name="Segnaposto testo 6">
            <a:extLst>
              <a:ext uri="{FF2B5EF4-FFF2-40B4-BE49-F238E27FC236}">
                <a16:creationId xmlns:a16="http://schemas.microsoft.com/office/drawing/2014/main" id="{DD01C9D5-35EC-477B-0912-62D2F7AFA021}"/>
              </a:ext>
            </a:extLst>
          </p:cNvPr>
          <p:cNvSpPr>
            <a:spLocks noGrp="1"/>
          </p:cNvSpPr>
          <p:nvPr>
            <p:ph type="body" sz="quarter" idx="14"/>
          </p:nvPr>
        </p:nvSpPr>
        <p:spPr>
          <a:xfrm>
            <a:off x="109642" y="1811506"/>
            <a:ext cx="2963702" cy="1448161"/>
          </a:xfrm>
        </p:spPr>
        <p:txBody>
          <a:bodyPr vert="horz" lIns="0" tIns="0" rIns="0" bIns="0" rtlCol="0" anchor="t">
            <a:noAutofit/>
          </a:bodyPr>
          <a:lstStyle/>
          <a:p>
            <a:r>
              <a:rPr lang="it-IT" b="0"/>
              <a:t>Improve bioplausibility of the model</a:t>
            </a:r>
          </a:p>
          <a:p>
            <a:pPr marL="0" indent="0">
              <a:buNone/>
            </a:pPr>
            <a:endParaRPr lang="it-IT" b="0"/>
          </a:p>
        </p:txBody>
      </p:sp>
    </p:spTree>
    <p:extLst>
      <p:ext uri="{BB962C8B-B14F-4D97-AF65-F5344CB8AC3E}">
        <p14:creationId xmlns:p14="http://schemas.microsoft.com/office/powerpoint/2010/main" val="1829639180"/>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A47AB-721C-28F9-427C-1E8A3B71381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F544B25-1A6D-8B7C-A9CE-A6FF343AE4A6}"/>
              </a:ext>
            </a:extLst>
          </p:cNvPr>
          <p:cNvSpPr>
            <a:spLocks noGrp="1"/>
          </p:cNvSpPr>
          <p:nvPr>
            <p:ph type="title"/>
          </p:nvPr>
        </p:nvSpPr>
        <p:spPr/>
        <p:txBody>
          <a:bodyPr/>
          <a:lstStyle/>
          <a:p>
            <a:r>
              <a:rPr lang="it-IT" err="1"/>
              <a:t>Objectives</a:t>
            </a:r>
          </a:p>
        </p:txBody>
      </p:sp>
      <p:sp>
        <p:nvSpPr>
          <p:cNvPr id="3" name="Segnaposto data 2">
            <a:extLst>
              <a:ext uri="{FF2B5EF4-FFF2-40B4-BE49-F238E27FC236}">
                <a16:creationId xmlns:a16="http://schemas.microsoft.com/office/drawing/2014/main" id="{4FA89961-5903-B7B4-744E-21D3726EEABA}"/>
              </a:ext>
            </a:extLst>
          </p:cNvPr>
          <p:cNvSpPr>
            <a:spLocks noGrp="1"/>
          </p:cNvSpPr>
          <p:nvPr>
            <p:ph type="dt" sz="half" idx="10"/>
          </p:nvPr>
        </p:nvSpPr>
        <p:spPr/>
        <p:txBody>
          <a:bodyPr/>
          <a:lstStyle/>
          <a:p>
            <a:fld id="{4292BB4B-8619-4B30-8293-34105ED5EFB3}" type="datetime1">
              <a:rPr lang="it-IT" smtClean="0"/>
              <a:t>16/12/2024</a:t>
            </a:fld>
            <a:endParaRPr lang="it-IT"/>
          </a:p>
        </p:txBody>
      </p:sp>
      <p:sp>
        <p:nvSpPr>
          <p:cNvPr id="4" name="Segnaposto piè di pagina 3">
            <a:extLst>
              <a:ext uri="{FF2B5EF4-FFF2-40B4-BE49-F238E27FC236}">
                <a16:creationId xmlns:a16="http://schemas.microsoft.com/office/drawing/2014/main" id="{330010F5-A29C-15B0-257F-0F4B72D76BD9}"/>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2B4BF8F-E245-EFFD-385A-AFC28D81BA2C}"/>
              </a:ext>
            </a:extLst>
          </p:cNvPr>
          <p:cNvSpPr>
            <a:spLocks noGrp="1"/>
          </p:cNvSpPr>
          <p:nvPr>
            <p:ph type="sldNum" sz="quarter" idx="12"/>
          </p:nvPr>
        </p:nvSpPr>
        <p:spPr/>
        <p:txBody>
          <a:bodyPr/>
          <a:lstStyle/>
          <a:p>
            <a:fld id="{3135EEA2-8D42-4D46-95A6-66E65FDC5EB1}" type="slidenum">
              <a:rPr lang="it-IT" smtClean="0"/>
              <a:pPr/>
              <a:t>18</a:t>
            </a:fld>
            <a:endParaRPr lang="it-IT"/>
          </a:p>
        </p:txBody>
      </p:sp>
      <p:sp>
        <p:nvSpPr>
          <p:cNvPr id="6" name="Segnaposto testo 5">
            <a:extLst>
              <a:ext uri="{FF2B5EF4-FFF2-40B4-BE49-F238E27FC236}">
                <a16:creationId xmlns:a16="http://schemas.microsoft.com/office/drawing/2014/main" id="{9E33F1E8-676C-5E8D-8E37-5963BC58FB8F}"/>
              </a:ext>
            </a:extLst>
          </p:cNvPr>
          <p:cNvSpPr>
            <a:spLocks noGrp="1"/>
          </p:cNvSpPr>
          <p:nvPr>
            <p:ph type="body" sz="quarter" idx="13"/>
          </p:nvPr>
        </p:nvSpPr>
        <p:spPr>
          <a:xfrm>
            <a:off x="3120383" y="1648156"/>
            <a:ext cx="8640762" cy="3287911"/>
          </a:xfrm>
        </p:spPr>
        <p:txBody>
          <a:bodyPr vert="horz" lIns="0" tIns="0" rIns="0" bIns="0" rtlCol="0" anchor="t">
            <a:noAutofit/>
          </a:bodyPr>
          <a:lstStyle/>
          <a:p>
            <a:pPr marL="342900" indent="-342900">
              <a:buAutoNum type="alphaLcPeriod"/>
            </a:pPr>
            <a:r>
              <a:rPr lang="it-IT">
                <a:solidFill>
                  <a:schemeClr val="accent4"/>
                </a:solidFill>
              </a:rPr>
              <a:t>Implement peripheral processing sections at different bioplausibility levels</a:t>
            </a:r>
          </a:p>
          <a:p>
            <a:pPr marL="342900" indent="-342900">
              <a:buAutoNum type="alphaLcPeriod"/>
            </a:pPr>
            <a:r>
              <a:rPr lang="it-IT">
                <a:solidFill>
                  <a:schemeClr val="accent4"/>
                </a:solidFill>
              </a:rPr>
              <a:t>Evaluate effect of these peripheral sections on higher nuclei</a:t>
            </a:r>
          </a:p>
        </p:txBody>
      </p:sp>
      <p:sp>
        <p:nvSpPr>
          <p:cNvPr id="10" name="Segnaposto testo 5">
            <a:extLst>
              <a:ext uri="{FF2B5EF4-FFF2-40B4-BE49-F238E27FC236}">
                <a16:creationId xmlns:a16="http://schemas.microsoft.com/office/drawing/2014/main" id="{A1D8A0AD-B2DF-9C34-B2A4-7388FD86B89D}"/>
              </a:ext>
            </a:extLst>
          </p:cNvPr>
          <p:cNvSpPr txBox="1">
            <a:spLocks/>
          </p:cNvSpPr>
          <p:nvPr/>
        </p:nvSpPr>
        <p:spPr>
          <a:xfrm>
            <a:off x="3238525" y="4443492"/>
            <a:ext cx="8452606" cy="867437"/>
          </a:xfrm>
          <a:prstGeom prst="rect">
            <a:avLst/>
          </a:prstGeom>
        </p:spPr>
        <p:txBody>
          <a:bodyPr vert="horz" lIns="0" tIns="0" rIns="0" bIns="0" rtlCol="0" anchor="t">
            <a:noAutofit/>
          </a:bodyPr>
          <a:lstStyle>
            <a:lvl1pPr marL="0" indent="0" algn="l" defTabSz="914400" rtl="0" eaLnBrk="1" latinLnBrk="0" hangingPunct="1">
              <a:lnSpc>
                <a:spcPct val="120000"/>
              </a:lnSpc>
              <a:spcBef>
                <a:spcPts val="0"/>
              </a:spcBef>
              <a:buFont typeface="Arial" panose="020B0604020202020204" pitchFamily="34" charset="0"/>
              <a:buNone/>
              <a:defRPr lang="it-IT" sz="2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Used fixed difference in arrival times of each inh to the exc from same side to obtain shift of ITD with maximal response</a:t>
            </a:r>
          </a:p>
        </p:txBody>
      </p:sp>
      <p:sp>
        <p:nvSpPr>
          <p:cNvPr id="11" name="Segnaposto testo 6">
            <a:extLst>
              <a:ext uri="{FF2B5EF4-FFF2-40B4-BE49-F238E27FC236}">
                <a16:creationId xmlns:a16="http://schemas.microsoft.com/office/drawing/2014/main" id="{62B05D53-2D06-DB85-481C-E87404001C2E}"/>
              </a:ext>
            </a:extLst>
          </p:cNvPr>
          <p:cNvSpPr txBox="1">
            <a:spLocks/>
          </p:cNvSpPr>
          <p:nvPr/>
        </p:nvSpPr>
        <p:spPr>
          <a:xfrm>
            <a:off x="109642" y="1811505"/>
            <a:ext cx="2963702" cy="4623161"/>
          </a:xfrm>
          <a:prstGeom prst="rect">
            <a:avLst/>
          </a:prstGeom>
        </p:spPr>
        <p:txBody>
          <a:bodyPr vert="horz" lIns="0" tIns="0" rIns="0" bIns="0" rtlCol="0" anchor="t">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a:solidFill>
                  <a:schemeClr val="accent4"/>
                </a:solidFill>
              </a:rPr>
              <a:t>Improve </a:t>
            </a:r>
            <a:r>
              <a:rPr lang="en-US" b="0" err="1">
                <a:solidFill>
                  <a:schemeClr val="accent4"/>
                </a:solidFill>
              </a:rPr>
              <a:t>bioplausibility</a:t>
            </a:r>
            <a:r>
              <a:rPr lang="en-US" b="0">
                <a:solidFill>
                  <a:schemeClr val="accent4"/>
                </a:solidFill>
              </a:rPr>
              <a:t> of the model</a:t>
            </a:r>
          </a:p>
          <a:p>
            <a:endParaRPr lang="en-US" b="0">
              <a:solidFill>
                <a:schemeClr val="accent4"/>
              </a:solidFill>
            </a:endParaRPr>
          </a:p>
          <a:p>
            <a:endParaRPr lang="en-US" b="0">
              <a:solidFill>
                <a:schemeClr val="accent4"/>
              </a:solidFill>
            </a:endParaRPr>
          </a:p>
          <a:p>
            <a:endParaRPr lang="en-US" b="0"/>
          </a:p>
          <a:p>
            <a:r>
              <a:rPr lang="it-IT" sz="2400" b="0"/>
              <a:t>Use alternative strategy for ITD coding in the MSO</a:t>
            </a:r>
          </a:p>
          <a:p>
            <a:endParaRPr lang="en-US" b="0"/>
          </a:p>
          <a:p>
            <a:pPr marL="0" indent="0">
              <a:buFont typeface="Arial" panose="020B0604020202020204" pitchFamily="34" charset="0"/>
              <a:buNone/>
            </a:pPr>
            <a:endParaRPr lang="en-US" b="0"/>
          </a:p>
        </p:txBody>
      </p:sp>
      <p:sp>
        <p:nvSpPr>
          <p:cNvPr id="8" name="CasellaDiTesto 7">
            <a:extLst>
              <a:ext uri="{FF2B5EF4-FFF2-40B4-BE49-F238E27FC236}">
                <a16:creationId xmlns:a16="http://schemas.microsoft.com/office/drawing/2014/main" id="{311287F2-26B1-2A03-A236-01BE25EF0362}"/>
              </a:ext>
            </a:extLst>
          </p:cNvPr>
          <p:cNvSpPr txBox="1"/>
          <p:nvPr/>
        </p:nvSpPr>
        <p:spPr>
          <a:xfrm rot="10800000" flipV="1">
            <a:off x="3104992" y="6500340"/>
            <a:ext cx="9088583"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Myoga et al., 2014. Glycinergic inhibition tunes coincidence detection in the auditory brainstem. </a:t>
            </a:r>
            <a:r>
              <a:rPr lang="it-IT" sz="1050">
                <a:ea typeface="+mn-lt"/>
                <a:cs typeface="+mn-lt"/>
                <a:hlinkClick r:id="rId3"/>
              </a:rPr>
              <a:t>https://doi.org/10.1038/ncomms4790</a:t>
            </a:r>
            <a:endParaRPr lang="it-IT">
              <a:ea typeface="+mn-lt"/>
              <a:cs typeface="+mn-lt"/>
            </a:endParaRPr>
          </a:p>
          <a:p>
            <a:pPr algn="r"/>
            <a:endParaRPr lang="it-IT" sz="1050"/>
          </a:p>
        </p:txBody>
      </p:sp>
    </p:spTree>
    <p:extLst>
      <p:ext uri="{BB962C8B-B14F-4D97-AF65-F5344CB8AC3E}">
        <p14:creationId xmlns:p14="http://schemas.microsoft.com/office/powerpoint/2010/main" val="2312545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0D312F-3B64-DA35-441F-235B04076414}"/>
              </a:ext>
            </a:extLst>
          </p:cNvPr>
          <p:cNvSpPr>
            <a:spLocks noGrp="1"/>
          </p:cNvSpPr>
          <p:nvPr>
            <p:ph type="title"/>
          </p:nvPr>
        </p:nvSpPr>
        <p:spPr/>
        <p:txBody>
          <a:bodyPr/>
          <a:lstStyle/>
          <a:p>
            <a:r>
              <a:rPr lang="it-IT" err="1"/>
              <a:t>Objectives</a:t>
            </a:r>
          </a:p>
        </p:txBody>
      </p:sp>
      <p:sp>
        <p:nvSpPr>
          <p:cNvPr id="3" name="Segnaposto data 2">
            <a:extLst>
              <a:ext uri="{FF2B5EF4-FFF2-40B4-BE49-F238E27FC236}">
                <a16:creationId xmlns:a16="http://schemas.microsoft.com/office/drawing/2014/main" id="{9ECCD90C-CB86-CC46-BBD3-C65EF5EF1200}"/>
              </a:ext>
            </a:extLst>
          </p:cNvPr>
          <p:cNvSpPr>
            <a:spLocks noGrp="1"/>
          </p:cNvSpPr>
          <p:nvPr>
            <p:ph type="dt" sz="half" idx="10"/>
          </p:nvPr>
        </p:nvSpPr>
        <p:spPr/>
        <p:txBody>
          <a:bodyPr/>
          <a:lstStyle/>
          <a:p>
            <a:fld id="{4292BB4B-8619-4B30-8293-34105ED5EFB3}" type="datetime1">
              <a:rPr lang="it-IT" smtClean="0"/>
              <a:t>16/12/2024</a:t>
            </a:fld>
            <a:endParaRPr lang="it-IT"/>
          </a:p>
        </p:txBody>
      </p:sp>
      <p:sp>
        <p:nvSpPr>
          <p:cNvPr id="4" name="Segnaposto piè di pagina 3">
            <a:extLst>
              <a:ext uri="{FF2B5EF4-FFF2-40B4-BE49-F238E27FC236}">
                <a16:creationId xmlns:a16="http://schemas.microsoft.com/office/drawing/2014/main" id="{C350B6DC-375B-3C99-86A0-CC6047F8EB4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90432F5E-8719-E6BB-C7EE-1AF424B05838}"/>
              </a:ext>
            </a:extLst>
          </p:cNvPr>
          <p:cNvSpPr>
            <a:spLocks noGrp="1"/>
          </p:cNvSpPr>
          <p:nvPr>
            <p:ph type="sldNum" sz="quarter" idx="12"/>
          </p:nvPr>
        </p:nvSpPr>
        <p:spPr/>
        <p:txBody>
          <a:bodyPr/>
          <a:lstStyle/>
          <a:p>
            <a:fld id="{3135EEA2-8D42-4D46-95A6-66E65FDC5EB1}" type="slidenum">
              <a:rPr lang="it-IT" smtClean="0"/>
              <a:pPr/>
              <a:t>19</a:t>
            </a:fld>
            <a:endParaRPr lang="it-IT"/>
          </a:p>
        </p:txBody>
      </p:sp>
      <p:sp>
        <p:nvSpPr>
          <p:cNvPr id="6" name="Segnaposto testo 5">
            <a:extLst>
              <a:ext uri="{FF2B5EF4-FFF2-40B4-BE49-F238E27FC236}">
                <a16:creationId xmlns:a16="http://schemas.microsoft.com/office/drawing/2014/main" id="{D0BC1053-32C2-2B4F-ECD8-FDE552AAFB70}"/>
              </a:ext>
            </a:extLst>
          </p:cNvPr>
          <p:cNvSpPr>
            <a:spLocks noGrp="1"/>
          </p:cNvSpPr>
          <p:nvPr>
            <p:ph type="body" sz="quarter" idx="13"/>
          </p:nvPr>
        </p:nvSpPr>
        <p:spPr/>
        <p:txBody>
          <a:bodyPr vert="horz" lIns="0" tIns="0" rIns="0" bIns="0" rtlCol="0" anchor="t">
            <a:noAutofit/>
          </a:bodyPr>
          <a:lstStyle/>
          <a:p>
            <a:pPr marL="342900" indent="-342900">
              <a:buAutoNum type="alphaLcPeriod"/>
            </a:pPr>
            <a:r>
              <a:rPr lang="it-IT" err="1"/>
              <a:t>Implement</a:t>
            </a:r>
            <a:r>
              <a:rPr lang="it-IT"/>
              <a:t> </a:t>
            </a:r>
            <a:r>
              <a:rPr lang="it-IT" err="1"/>
              <a:t>peripheral</a:t>
            </a:r>
            <a:r>
              <a:rPr lang="it-IT"/>
              <a:t> processing </a:t>
            </a:r>
            <a:r>
              <a:rPr lang="it-IT" err="1"/>
              <a:t>sections</a:t>
            </a:r>
            <a:r>
              <a:rPr lang="it-IT"/>
              <a:t> </a:t>
            </a:r>
            <a:r>
              <a:rPr lang="it-IT" err="1"/>
              <a:t>at</a:t>
            </a:r>
            <a:r>
              <a:rPr lang="it-IT"/>
              <a:t> </a:t>
            </a:r>
            <a:r>
              <a:rPr lang="it-IT" err="1"/>
              <a:t>different</a:t>
            </a:r>
            <a:r>
              <a:rPr lang="it-IT"/>
              <a:t> </a:t>
            </a:r>
            <a:r>
              <a:rPr lang="it-IT" err="1"/>
              <a:t>bioplausibility</a:t>
            </a:r>
            <a:r>
              <a:rPr lang="it-IT"/>
              <a:t> </a:t>
            </a:r>
            <a:r>
              <a:rPr lang="it-IT" err="1"/>
              <a:t>levels</a:t>
            </a:r>
            <a:r>
              <a:rPr lang="it-IT"/>
              <a:t>:</a:t>
            </a:r>
          </a:p>
          <a:p>
            <a:pPr marL="800100" lvl="1" indent="-342900">
              <a:buFont typeface="Calibri" panose="020B0604020202020204" pitchFamily="34" charset="0"/>
              <a:buChar char="-"/>
            </a:pPr>
            <a:r>
              <a:rPr lang="it-IT" sz="2000" err="1"/>
              <a:t>Pulse-packet</a:t>
            </a:r>
            <a:r>
              <a:rPr lang="it-IT" sz="2000"/>
              <a:t> </a:t>
            </a:r>
            <a:r>
              <a:rPr lang="it-IT" sz="2000" err="1"/>
              <a:t>generators</a:t>
            </a:r>
            <a:endParaRPr lang="it-IT" sz="2000"/>
          </a:p>
          <a:p>
            <a:pPr marL="800100" lvl="1" indent="-342900">
              <a:buFont typeface="Calibri" panose="020B0604020202020204" pitchFamily="34" charset="0"/>
              <a:buChar char="-"/>
            </a:pPr>
            <a:r>
              <a:rPr lang="it-IT" sz="2000" err="1"/>
              <a:t>Gammatone-based</a:t>
            </a:r>
            <a:endParaRPr lang="it-IT" sz="2000"/>
          </a:p>
          <a:p>
            <a:pPr marL="800100" lvl="1" indent="-342900">
              <a:buFont typeface="Calibri" panose="020B0604020202020204" pitchFamily="34" charset="0"/>
              <a:buChar char="-"/>
            </a:pPr>
            <a:r>
              <a:rPr lang="it-IT" sz="2000"/>
              <a:t>Tan Carney-</a:t>
            </a:r>
            <a:r>
              <a:rPr lang="it-IT" sz="2000" err="1"/>
              <a:t>based</a:t>
            </a:r>
            <a:endParaRPr lang="it-IT" sz="2000"/>
          </a:p>
          <a:p>
            <a:pPr marL="342900" indent="-342900">
              <a:buAutoNum type="alphaLcPeriod"/>
            </a:pPr>
            <a:r>
              <a:rPr lang="it-IT" err="1"/>
              <a:t>Evaluate</a:t>
            </a:r>
            <a:r>
              <a:rPr lang="it-IT"/>
              <a:t> </a:t>
            </a:r>
            <a:r>
              <a:rPr lang="it-IT" err="1"/>
              <a:t>effect</a:t>
            </a:r>
            <a:r>
              <a:rPr lang="it-IT"/>
              <a:t> of </a:t>
            </a:r>
            <a:r>
              <a:rPr lang="it-IT" err="1"/>
              <a:t>these</a:t>
            </a:r>
            <a:r>
              <a:rPr lang="it-IT"/>
              <a:t> </a:t>
            </a:r>
            <a:r>
              <a:rPr lang="it-IT" err="1"/>
              <a:t>peripheral</a:t>
            </a:r>
            <a:r>
              <a:rPr lang="it-IT"/>
              <a:t> </a:t>
            </a:r>
            <a:r>
              <a:rPr lang="it-IT" err="1"/>
              <a:t>sections</a:t>
            </a:r>
            <a:r>
              <a:rPr lang="it-IT"/>
              <a:t> on </a:t>
            </a:r>
            <a:r>
              <a:rPr lang="it-IT" err="1"/>
              <a:t>higher</a:t>
            </a:r>
            <a:r>
              <a:rPr lang="it-IT"/>
              <a:t> nuclei</a:t>
            </a:r>
          </a:p>
        </p:txBody>
      </p:sp>
      <p:sp>
        <p:nvSpPr>
          <p:cNvPr id="7" name="Segnaposto testo 6">
            <a:extLst>
              <a:ext uri="{FF2B5EF4-FFF2-40B4-BE49-F238E27FC236}">
                <a16:creationId xmlns:a16="http://schemas.microsoft.com/office/drawing/2014/main" id="{DD01C9D5-35EC-477B-0912-62D2F7AFA021}"/>
              </a:ext>
            </a:extLst>
          </p:cNvPr>
          <p:cNvSpPr>
            <a:spLocks noGrp="1"/>
          </p:cNvSpPr>
          <p:nvPr>
            <p:ph type="body" sz="quarter" idx="14"/>
          </p:nvPr>
        </p:nvSpPr>
        <p:spPr/>
        <p:txBody>
          <a:bodyPr vert="horz" lIns="0" tIns="0" rIns="0" bIns="0" rtlCol="0" anchor="t">
            <a:noAutofit/>
          </a:bodyPr>
          <a:lstStyle/>
          <a:p>
            <a:r>
              <a:rPr lang="it-IT"/>
              <a:t>Improve bioplausibility of the model</a:t>
            </a:r>
          </a:p>
        </p:txBody>
      </p:sp>
    </p:spTree>
    <p:extLst>
      <p:ext uri="{BB962C8B-B14F-4D97-AF65-F5344CB8AC3E}">
        <p14:creationId xmlns:p14="http://schemas.microsoft.com/office/powerpoint/2010/main" val="31665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13D973-66E6-4057-8410-0AF9FFCA445D}"/>
              </a:ext>
            </a:extLst>
          </p:cNvPr>
          <p:cNvSpPr>
            <a:spLocks noGrp="1"/>
          </p:cNvSpPr>
          <p:nvPr>
            <p:ph type="title"/>
          </p:nvPr>
        </p:nvSpPr>
        <p:spPr/>
        <p:txBody>
          <a:bodyPr/>
          <a:lstStyle/>
          <a:p>
            <a:r>
              <a:rPr lang="it-IT"/>
              <a:t>Contents</a:t>
            </a:r>
          </a:p>
        </p:txBody>
      </p:sp>
      <p:sp>
        <p:nvSpPr>
          <p:cNvPr id="3" name="Segnaposto data 2">
            <a:extLst>
              <a:ext uri="{FF2B5EF4-FFF2-40B4-BE49-F238E27FC236}">
                <a16:creationId xmlns:a16="http://schemas.microsoft.com/office/drawing/2014/main" id="{B2A4E214-CC44-4AF3-9AEE-A2D67C397D2C}"/>
              </a:ext>
            </a:extLst>
          </p:cNvPr>
          <p:cNvSpPr>
            <a:spLocks noGrp="1"/>
          </p:cNvSpPr>
          <p:nvPr>
            <p:ph type="dt" sz="half" idx="10"/>
          </p:nvPr>
        </p:nvSpPr>
        <p:spPr/>
        <p:txBody>
          <a:bodyPr/>
          <a:lstStyle/>
          <a:p>
            <a:fld id="{E60E93D8-1795-42DF-AD01-234CD2677A00}" type="datetime1">
              <a:rPr lang="it-IT" smtClean="0"/>
              <a:t>16/12/2024</a:t>
            </a:fld>
            <a:endParaRPr lang="it-IT"/>
          </a:p>
        </p:txBody>
      </p:sp>
      <p:sp>
        <p:nvSpPr>
          <p:cNvPr id="4" name="Segnaposto piè di pagina 3">
            <a:extLst>
              <a:ext uri="{FF2B5EF4-FFF2-40B4-BE49-F238E27FC236}">
                <a16:creationId xmlns:a16="http://schemas.microsoft.com/office/drawing/2014/main" id="{D3522A5C-4F6D-4F0F-A542-1000C7C29BDF}"/>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B39F9BB8-B6F4-4D8A-8728-15C0DD822F10}"/>
              </a:ext>
            </a:extLst>
          </p:cNvPr>
          <p:cNvSpPr>
            <a:spLocks noGrp="1"/>
          </p:cNvSpPr>
          <p:nvPr>
            <p:ph type="sldNum" sz="quarter" idx="12"/>
          </p:nvPr>
        </p:nvSpPr>
        <p:spPr/>
        <p:txBody>
          <a:bodyPr/>
          <a:lstStyle/>
          <a:p>
            <a:fld id="{3135EEA2-8D42-4D46-95A6-66E65FDC5EB1}" type="slidenum">
              <a:rPr lang="it-IT" smtClean="0"/>
              <a:t>2</a:t>
            </a:fld>
            <a:endParaRPr lang="it-IT"/>
          </a:p>
        </p:txBody>
      </p:sp>
      <p:sp>
        <p:nvSpPr>
          <p:cNvPr id="6" name="Segnaposto testo 5">
            <a:extLst>
              <a:ext uri="{FF2B5EF4-FFF2-40B4-BE49-F238E27FC236}">
                <a16:creationId xmlns:a16="http://schemas.microsoft.com/office/drawing/2014/main" id="{74EDF6F8-CF9E-4B6B-B094-8913E18F40C8}"/>
              </a:ext>
            </a:extLst>
          </p:cNvPr>
          <p:cNvSpPr>
            <a:spLocks noGrp="1"/>
          </p:cNvSpPr>
          <p:nvPr>
            <p:ph type="body" sz="quarter" idx="13"/>
          </p:nvPr>
        </p:nvSpPr>
        <p:spPr>
          <a:xfrm>
            <a:off x="334963" y="3054988"/>
            <a:ext cx="2192824" cy="538982"/>
          </a:xfrm>
        </p:spPr>
        <p:txBody>
          <a:bodyPr vert="horz" lIns="0" tIns="0" rIns="0" bIns="0" rtlCol="0" anchor="t">
            <a:normAutofit fontScale="92500" lnSpcReduction="20000"/>
          </a:bodyPr>
          <a:lstStyle/>
          <a:p>
            <a:r>
              <a:rPr lang="it-IT" sz="1800" err="1"/>
              <a:t>Introduction</a:t>
            </a:r>
            <a:r>
              <a:rPr lang="it-IT" sz="1800"/>
              <a:t> and</a:t>
            </a:r>
          </a:p>
          <a:p>
            <a:r>
              <a:rPr lang="it-IT" sz="1800"/>
              <a:t>Background</a:t>
            </a:r>
          </a:p>
        </p:txBody>
      </p:sp>
      <p:sp>
        <p:nvSpPr>
          <p:cNvPr id="7" name="Segnaposto testo 6">
            <a:extLst>
              <a:ext uri="{FF2B5EF4-FFF2-40B4-BE49-F238E27FC236}">
                <a16:creationId xmlns:a16="http://schemas.microsoft.com/office/drawing/2014/main" id="{35869312-2B13-4838-B682-0C41D2D85D35}"/>
              </a:ext>
            </a:extLst>
          </p:cNvPr>
          <p:cNvSpPr>
            <a:spLocks noGrp="1"/>
          </p:cNvSpPr>
          <p:nvPr>
            <p:ph type="body" sz="quarter" idx="14"/>
          </p:nvPr>
        </p:nvSpPr>
        <p:spPr>
          <a:xfrm>
            <a:off x="2498652" y="3054988"/>
            <a:ext cx="2192825" cy="372216"/>
          </a:xfrm>
        </p:spPr>
        <p:txBody>
          <a:bodyPr vert="horz" lIns="0" tIns="0" rIns="0" bIns="0" rtlCol="0" anchor="t">
            <a:normAutofit/>
          </a:bodyPr>
          <a:lstStyle/>
          <a:p>
            <a:r>
              <a:rPr lang="it-IT" sz="2000" err="1"/>
              <a:t>Objectives</a:t>
            </a:r>
          </a:p>
        </p:txBody>
      </p:sp>
      <p:sp>
        <p:nvSpPr>
          <p:cNvPr id="8" name="Segnaposto testo 7">
            <a:extLst>
              <a:ext uri="{FF2B5EF4-FFF2-40B4-BE49-F238E27FC236}">
                <a16:creationId xmlns:a16="http://schemas.microsoft.com/office/drawing/2014/main" id="{3A9F865A-2088-4723-AD74-0B5CBBEC9613}"/>
              </a:ext>
            </a:extLst>
          </p:cNvPr>
          <p:cNvSpPr>
            <a:spLocks noGrp="1"/>
          </p:cNvSpPr>
          <p:nvPr>
            <p:ph type="body" sz="quarter" idx="15"/>
          </p:nvPr>
        </p:nvSpPr>
        <p:spPr>
          <a:xfrm>
            <a:off x="4662342" y="3054988"/>
            <a:ext cx="2192825" cy="372216"/>
          </a:xfrm>
        </p:spPr>
        <p:txBody>
          <a:bodyPr vert="horz" lIns="0" tIns="0" rIns="0" bIns="0" rtlCol="0" anchor="t">
            <a:normAutofit/>
          </a:bodyPr>
          <a:lstStyle/>
          <a:p>
            <a:r>
              <a:rPr lang="it-IT" sz="2000"/>
              <a:t>Methods</a:t>
            </a:r>
          </a:p>
        </p:txBody>
      </p:sp>
      <p:sp>
        <p:nvSpPr>
          <p:cNvPr id="9" name="Segnaposto testo 8">
            <a:extLst>
              <a:ext uri="{FF2B5EF4-FFF2-40B4-BE49-F238E27FC236}">
                <a16:creationId xmlns:a16="http://schemas.microsoft.com/office/drawing/2014/main" id="{7ECC30F3-B397-4683-8549-98017EAF5E8F}"/>
              </a:ext>
            </a:extLst>
          </p:cNvPr>
          <p:cNvSpPr>
            <a:spLocks noGrp="1"/>
          </p:cNvSpPr>
          <p:nvPr>
            <p:ph type="body" sz="quarter" idx="16"/>
          </p:nvPr>
        </p:nvSpPr>
        <p:spPr>
          <a:xfrm>
            <a:off x="6826032" y="3054988"/>
            <a:ext cx="2192825" cy="372216"/>
          </a:xfrm>
        </p:spPr>
        <p:txBody>
          <a:bodyPr vert="horz" lIns="0" tIns="0" rIns="0" bIns="0" rtlCol="0" anchor="t">
            <a:normAutofit/>
          </a:bodyPr>
          <a:lstStyle/>
          <a:p>
            <a:r>
              <a:rPr lang="it-IT" sz="2000" err="1"/>
              <a:t>Results</a:t>
            </a:r>
          </a:p>
        </p:txBody>
      </p:sp>
      <p:sp>
        <p:nvSpPr>
          <p:cNvPr id="10" name="Segnaposto testo 9">
            <a:extLst>
              <a:ext uri="{FF2B5EF4-FFF2-40B4-BE49-F238E27FC236}">
                <a16:creationId xmlns:a16="http://schemas.microsoft.com/office/drawing/2014/main" id="{1BB344EC-BFE9-4B18-91D6-A28A16FAE2A3}"/>
              </a:ext>
            </a:extLst>
          </p:cNvPr>
          <p:cNvSpPr>
            <a:spLocks noGrp="1"/>
          </p:cNvSpPr>
          <p:nvPr>
            <p:ph type="body" sz="quarter" idx="17"/>
          </p:nvPr>
        </p:nvSpPr>
        <p:spPr>
          <a:xfrm>
            <a:off x="8989722" y="3054988"/>
            <a:ext cx="2192825" cy="372216"/>
          </a:xfrm>
        </p:spPr>
        <p:txBody>
          <a:bodyPr vert="horz" lIns="0" tIns="0" rIns="0" bIns="0" rtlCol="0" anchor="t">
            <a:normAutofit/>
          </a:bodyPr>
          <a:lstStyle/>
          <a:p>
            <a:r>
              <a:rPr lang="it-IT" sz="2000" err="1"/>
              <a:t>Discussion</a:t>
            </a:r>
          </a:p>
          <a:p>
            <a:endParaRPr lang="it-IT" sz="2000"/>
          </a:p>
        </p:txBody>
      </p:sp>
      <p:sp>
        <p:nvSpPr>
          <p:cNvPr id="11" name="Segnaposto testo 10">
            <a:extLst>
              <a:ext uri="{FF2B5EF4-FFF2-40B4-BE49-F238E27FC236}">
                <a16:creationId xmlns:a16="http://schemas.microsoft.com/office/drawing/2014/main" id="{8729B39E-7949-4B87-AD5F-2BA6BE064718}"/>
              </a:ext>
            </a:extLst>
          </p:cNvPr>
          <p:cNvSpPr>
            <a:spLocks noGrp="1"/>
          </p:cNvSpPr>
          <p:nvPr>
            <p:ph type="body" sz="quarter" idx="18"/>
          </p:nvPr>
        </p:nvSpPr>
        <p:spPr>
          <a:xfrm>
            <a:off x="302118" y="3736780"/>
            <a:ext cx="2192824" cy="2087138"/>
          </a:xfrm>
        </p:spPr>
        <p:txBody>
          <a:bodyPr vert="horz" lIns="0" tIns="0" rIns="0" bIns="0" rtlCol="0" anchor="t">
            <a:normAutofit/>
          </a:bodyPr>
          <a:lstStyle/>
          <a:p>
            <a:pPr marL="285750" indent="-285750">
              <a:buFont typeface="Calibri" panose="020B0604020202020204" pitchFamily="34" charset="0"/>
              <a:buChar char="-"/>
            </a:pPr>
            <a:r>
              <a:rPr lang="it-IT" sz="1800" err="1"/>
              <a:t>Auditory</a:t>
            </a:r>
            <a:r>
              <a:rPr lang="it-IT" sz="1800"/>
              <a:t> </a:t>
            </a:r>
            <a:r>
              <a:rPr lang="it-IT" sz="1800" err="1"/>
              <a:t>Cues</a:t>
            </a:r>
            <a:endParaRPr lang="it-IT" err="1"/>
          </a:p>
          <a:p>
            <a:pPr marL="285750" indent="-285750">
              <a:buFont typeface="Calibri" panose="020B0604020202020204" pitchFamily="34" charset="0"/>
              <a:buChar char="-"/>
            </a:pPr>
            <a:r>
              <a:rPr lang="it-IT" sz="1800" err="1"/>
              <a:t>Biological</a:t>
            </a:r>
            <a:r>
              <a:rPr lang="it-IT" sz="1800"/>
              <a:t> sound processing:</a:t>
            </a:r>
          </a:p>
          <a:p>
            <a:pPr marL="628650" lvl="1" indent="-171450">
              <a:buFont typeface="Courier New" panose="020B0604020202020204" pitchFamily="34" charset="0"/>
              <a:buChar char="o"/>
            </a:pPr>
            <a:r>
              <a:rPr lang="it-IT" sz="1800" b="0" err="1"/>
              <a:t>Peripheral</a:t>
            </a:r>
            <a:endParaRPr lang="it-IT" sz="1800" b="0"/>
          </a:p>
          <a:p>
            <a:pPr marL="628650" lvl="1" indent="-171450">
              <a:buFont typeface="Courier New" panose="020B0604020202020204" pitchFamily="34" charset="0"/>
              <a:buChar char="o"/>
            </a:pPr>
            <a:r>
              <a:rPr lang="it-IT" sz="1800" b="0" err="1"/>
              <a:t>Neural</a:t>
            </a:r>
            <a:endParaRPr lang="it-IT" sz="1800" b="0"/>
          </a:p>
        </p:txBody>
      </p:sp>
      <p:sp>
        <p:nvSpPr>
          <p:cNvPr id="12" name="Segnaposto testo 11">
            <a:extLst>
              <a:ext uri="{FF2B5EF4-FFF2-40B4-BE49-F238E27FC236}">
                <a16:creationId xmlns:a16="http://schemas.microsoft.com/office/drawing/2014/main" id="{3B894216-452C-45B9-9B3F-25F6C15B2B0C}"/>
              </a:ext>
            </a:extLst>
          </p:cNvPr>
          <p:cNvSpPr>
            <a:spLocks noGrp="1"/>
          </p:cNvSpPr>
          <p:nvPr>
            <p:ph type="body" sz="quarter" idx="19"/>
          </p:nvPr>
        </p:nvSpPr>
        <p:spPr>
          <a:xfrm>
            <a:off x="2498652" y="3736780"/>
            <a:ext cx="2192825" cy="2087138"/>
          </a:xfrm>
        </p:spPr>
        <p:txBody>
          <a:bodyPr vert="horz" lIns="0" tIns="0" rIns="0" bIns="0" rtlCol="0" anchor="t">
            <a:normAutofit/>
          </a:bodyPr>
          <a:lstStyle/>
          <a:p>
            <a:pPr marL="228600" indent="-228600">
              <a:buAutoNum type="arabicPeriod"/>
            </a:pPr>
            <a:r>
              <a:rPr lang="it-IT" sz="1800"/>
              <a:t>Input range and </a:t>
            </a:r>
            <a:r>
              <a:rPr lang="it-IT" sz="1800" err="1"/>
              <a:t>bioplausibility</a:t>
            </a:r>
          </a:p>
          <a:p>
            <a:pPr marL="228600" indent="-228600">
              <a:buAutoNum type="arabicPeriod"/>
            </a:pPr>
            <a:r>
              <a:rPr lang="it-IT" sz="1800" err="1"/>
              <a:t>Myoga's</a:t>
            </a:r>
            <a:r>
              <a:rPr lang="it-IT" sz="1800"/>
              <a:t> MSO</a:t>
            </a:r>
          </a:p>
          <a:p>
            <a:pPr marL="228600" indent="-228600">
              <a:buAutoNum type="arabicPeriod"/>
            </a:pPr>
            <a:r>
              <a:rPr lang="it-IT" sz="1800"/>
              <a:t>IC </a:t>
            </a:r>
            <a:r>
              <a:rPr lang="it-IT" sz="1800" err="1"/>
              <a:t>evaluation</a:t>
            </a:r>
            <a:r>
              <a:rPr lang="it-IT" sz="1800"/>
              <a:t> by </a:t>
            </a:r>
            <a:r>
              <a:rPr lang="it-IT" sz="1800" err="1"/>
              <a:t>sigmoid</a:t>
            </a:r>
            <a:r>
              <a:rPr lang="it-IT" sz="1800"/>
              <a:t> </a:t>
            </a:r>
            <a:r>
              <a:rPr lang="it-IT" sz="1800" err="1"/>
              <a:t>fit</a:t>
            </a:r>
            <a:r>
              <a:rPr lang="it-IT" sz="1800"/>
              <a:t> </a:t>
            </a:r>
            <a:r>
              <a:rPr lang="it-IT" sz="1800" err="1"/>
              <a:t>pre</a:t>
            </a:r>
            <a:r>
              <a:rPr lang="it-IT" sz="1800"/>
              <a:t> vs post MSO</a:t>
            </a:r>
          </a:p>
        </p:txBody>
      </p:sp>
      <p:sp>
        <p:nvSpPr>
          <p:cNvPr id="13" name="Segnaposto testo 12">
            <a:extLst>
              <a:ext uri="{FF2B5EF4-FFF2-40B4-BE49-F238E27FC236}">
                <a16:creationId xmlns:a16="http://schemas.microsoft.com/office/drawing/2014/main" id="{D3F099DF-436C-4818-B1D9-CF578AAF3828}"/>
              </a:ext>
            </a:extLst>
          </p:cNvPr>
          <p:cNvSpPr>
            <a:spLocks noGrp="1"/>
          </p:cNvSpPr>
          <p:nvPr>
            <p:ph type="body" sz="quarter" idx="20"/>
          </p:nvPr>
        </p:nvSpPr>
        <p:spPr>
          <a:xfrm>
            <a:off x="4675479" y="3736780"/>
            <a:ext cx="2061447" cy="2093706"/>
          </a:xfrm>
        </p:spPr>
        <p:txBody>
          <a:bodyPr vert="horz" lIns="0" tIns="0" rIns="0" bIns="0" rtlCol="0" anchor="t">
            <a:normAutofit/>
          </a:bodyPr>
          <a:lstStyle/>
          <a:p>
            <a:pPr marL="285750" indent="-285750">
              <a:buFont typeface="Calibri" panose="020B0604020202020204" pitchFamily="34" charset="0"/>
              <a:buChar char="-"/>
            </a:pPr>
            <a:r>
              <a:rPr lang="it-IT" sz="1800" err="1"/>
              <a:t>Peripheral</a:t>
            </a:r>
            <a:r>
              <a:rPr lang="it-IT" sz="1800"/>
              <a:t> processing</a:t>
            </a:r>
            <a:endParaRPr lang="it-IT"/>
          </a:p>
          <a:p>
            <a:pPr marL="285750" indent="-285750">
              <a:buFont typeface="Calibri" panose="020B0604020202020204" pitchFamily="34" charset="0"/>
              <a:buChar char="-"/>
            </a:pPr>
            <a:r>
              <a:rPr lang="it-IT" sz="1800" err="1"/>
              <a:t>Neural</a:t>
            </a:r>
            <a:r>
              <a:rPr lang="it-IT" sz="1800"/>
              <a:t> processing</a:t>
            </a:r>
            <a:endParaRPr lang="it-IT"/>
          </a:p>
          <a:p>
            <a:pPr marL="171450" indent="-171450">
              <a:buFont typeface="Calibri" panose="020B0604020202020204" pitchFamily="34" charset="0"/>
              <a:buChar char="-"/>
            </a:pPr>
            <a:endParaRPr lang="it-IT" sz="1800"/>
          </a:p>
        </p:txBody>
      </p:sp>
      <p:sp>
        <p:nvSpPr>
          <p:cNvPr id="14" name="Segnaposto testo 13">
            <a:extLst>
              <a:ext uri="{FF2B5EF4-FFF2-40B4-BE49-F238E27FC236}">
                <a16:creationId xmlns:a16="http://schemas.microsoft.com/office/drawing/2014/main" id="{0DBEB9CC-B545-4E7A-BFF7-C956A1D0536E}"/>
              </a:ext>
            </a:extLst>
          </p:cNvPr>
          <p:cNvSpPr>
            <a:spLocks noGrp="1"/>
          </p:cNvSpPr>
          <p:nvPr>
            <p:ph type="body" sz="quarter" idx="21"/>
          </p:nvPr>
        </p:nvSpPr>
        <p:spPr>
          <a:xfrm>
            <a:off x="6845738" y="3736780"/>
            <a:ext cx="2179687" cy="1436813"/>
          </a:xfrm>
        </p:spPr>
        <p:txBody>
          <a:bodyPr vert="horz" lIns="0" tIns="0" rIns="0" bIns="0" rtlCol="0" anchor="t">
            <a:normAutofit/>
          </a:bodyPr>
          <a:lstStyle/>
          <a:p>
            <a:pPr marL="171450" indent="-171450">
              <a:buFont typeface="Calibri" panose="020B0604020202020204" pitchFamily="34" charset="0"/>
              <a:buChar char="-"/>
            </a:pPr>
            <a:r>
              <a:rPr lang="it-IT" sz="1800" err="1"/>
              <a:t>Auditory</a:t>
            </a:r>
            <a:r>
              <a:rPr lang="it-IT" sz="1800"/>
              <a:t> </a:t>
            </a:r>
            <a:r>
              <a:rPr lang="it-IT" sz="1800" err="1"/>
              <a:t>Nerve</a:t>
            </a:r>
            <a:r>
              <a:rPr lang="it-IT" sz="1800"/>
              <a:t> </a:t>
            </a:r>
            <a:r>
              <a:rPr lang="it-IT" sz="1800" err="1"/>
              <a:t>Fibers</a:t>
            </a:r>
            <a:r>
              <a:rPr lang="it-IT" sz="1800"/>
              <a:t> output</a:t>
            </a:r>
          </a:p>
          <a:p>
            <a:pPr marL="171450" indent="-171450">
              <a:buFont typeface="Calibri" panose="020B0604020202020204" pitchFamily="34" charset="0"/>
              <a:buChar char="-"/>
            </a:pPr>
            <a:r>
              <a:rPr lang="it-IT" sz="1800" err="1"/>
              <a:t>Higher</a:t>
            </a:r>
            <a:r>
              <a:rPr lang="it-IT" sz="1800"/>
              <a:t> centers </a:t>
            </a:r>
          </a:p>
          <a:p>
            <a:pPr marL="171450" indent="-171450">
              <a:buFont typeface="Calibri" panose="020B0604020202020204" pitchFamily="34" charset="0"/>
              <a:buChar char="-"/>
            </a:pPr>
            <a:r>
              <a:rPr lang="it-IT" sz="1800"/>
              <a:t>MSO impact on IC</a:t>
            </a:r>
          </a:p>
        </p:txBody>
      </p:sp>
      <p:sp>
        <p:nvSpPr>
          <p:cNvPr id="15" name="Segnaposto testo 14">
            <a:extLst>
              <a:ext uri="{FF2B5EF4-FFF2-40B4-BE49-F238E27FC236}">
                <a16:creationId xmlns:a16="http://schemas.microsoft.com/office/drawing/2014/main" id="{20A7A80D-DE64-47F6-B994-2BDCB9A91949}"/>
              </a:ext>
            </a:extLst>
          </p:cNvPr>
          <p:cNvSpPr>
            <a:spLocks noGrp="1"/>
          </p:cNvSpPr>
          <p:nvPr>
            <p:ph type="body" sz="quarter" idx="22"/>
          </p:nvPr>
        </p:nvSpPr>
        <p:spPr>
          <a:xfrm>
            <a:off x="9002859" y="3736780"/>
            <a:ext cx="2586963" cy="2100275"/>
          </a:xfrm>
        </p:spPr>
        <p:txBody>
          <a:bodyPr vert="horz" lIns="0" tIns="0" rIns="0" bIns="0" rtlCol="0" anchor="t">
            <a:noAutofit/>
          </a:bodyPr>
          <a:lstStyle/>
          <a:p>
            <a:pPr marL="171450" indent="-171450">
              <a:buFont typeface="Calibri" panose="020B0604020202020204" pitchFamily="34" charset="0"/>
              <a:buChar char="-"/>
            </a:pPr>
            <a:r>
              <a:rPr lang="it-IT" sz="1900" err="1"/>
              <a:t>Peripheral</a:t>
            </a:r>
            <a:r>
              <a:rPr lang="it-IT" sz="1900"/>
              <a:t> processing </a:t>
            </a:r>
            <a:r>
              <a:rPr lang="it-IT" sz="1900" err="1"/>
              <a:t>properties</a:t>
            </a:r>
            <a:endParaRPr lang="it-IT" sz="1900"/>
          </a:p>
          <a:p>
            <a:pPr marL="171450" indent="-171450">
              <a:buFont typeface="Calibri" panose="020B0604020202020204" pitchFamily="34" charset="0"/>
              <a:buChar char="-"/>
            </a:pPr>
            <a:r>
              <a:rPr lang="it-IT" sz="1900" err="1"/>
              <a:t>Neural</a:t>
            </a:r>
            <a:r>
              <a:rPr lang="it-IT" sz="1900"/>
              <a:t>  </a:t>
            </a:r>
            <a:r>
              <a:rPr lang="it-IT" sz="1900" err="1"/>
              <a:t>bioplausibility</a:t>
            </a:r>
            <a:endParaRPr lang="it-IT" sz="1900"/>
          </a:p>
          <a:p>
            <a:pPr marL="171450" indent="-171450">
              <a:buFont typeface="Calibri" panose="020B0604020202020204" pitchFamily="34" charset="0"/>
              <a:buChar char="-"/>
            </a:pPr>
            <a:r>
              <a:rPr lang="it-IT" sz="1900"/>
              <a:t>IC impact and literature</a:t>
            </a:r>
          </a:p>
          <a:p>
            <a:pPr marL="171450" indent="-171450">
              <a:buFont typeface="Calibri" panose="020B0604020202020204" pitchFamily="34" charset="0"/>
              <a:buChar char="-"/>
            </a:pPr>
            <a:endParaRPr lang="it-IT" sz="1800"/>
          </a:p>
        </p:txBody>
      </p:sp>
      <p:sp>
        <p:nvSpPr>
          <p:cNvPr id="16" name="Segnaposto testo 15">
            <a:extLst>
              <a:ext uri="{FF2B5EF4-FFF2-40B4-BE49-F238E27FC236}">
                <a16:creationId xmlns:a16="http://schemas.microsoft.com/office/drawing/2014/main" id="{8342F897-1FA7-4ABF-A635-75220D6ABBBC}"/>
              </a:ext>
            </a:extLst>
          </p:cNvPr>
          <p:cNvSpPr>
            <a:spLocks noGrp="1"/>
          </p:cNvSpPr>
          <p:nvPr>
            <p:ph type="body" sz="quarter" idx="23"/>
          </p:nvPr>
        </p:nvSpPr>
        <p:spPr>
          <a:xfrm rot="16200000">
            <a:off x="474171" y="1570688"/>
            <a:ext cx="973444" cy="1164943"/>
          </a:xfrm>
        </p:spPr>
        <p:txBody>
          <a:bodyPr/>
          <a:lstStyle/>
          <a:p>
            <a:r>
              <a:rPr lang="it-IT" sz="6000"/>
              <a:t>01</a:t>
            </a:r>
          </a:p>
        </p:txBody>
      </p:sp>
      <p:sp>
        <p:nvSpPr>
          <p:cNvPr id="17" name="Segnaposto testo 16">
            <a:extLst>
              <a:ext uri="{FF2B5EF4-FFF2-40B4-BE49-F238E27FC236}">
                <a16:creationId xmlns:a16="http://schemas.microsoft.com/office/drawing/2014/main" id="{102688EC-2F3C-494D-9AFC-0D776C29CA82}"/>
              </a:ext>
            </a:extLst>
          </p:cNvPr>
          <p:cNvSpPr>
            <a:spLocks noGrp="1"/>
          </p:cNvSpPr>
          <p:nvPr>
            <p:ph type="body" sz="quarter" idx="24"/>
          </p:nvPr>
        </p:nvSpPr>
        <p:spPr>
          <a:xfrm rot="16200000">
            <a:off x="2609783" y="1567403"/>
            <a:ext cx="973444" cy="1171512"/>
          </a:xfrm>
        </p:spPr>
        <p:txBody>
          <a:bodyPr/>
          <a:lstStyle/>
          <a:p>
            <a:r>
              <a:rPr lang="it-IT" sz="6000"/>
              <a:t>02</a:t>
            </a:r>
          </a:p>
        </p:txBody>
      </p:sp>
      <p:sp>
        <p:nvSpPr>
          <p:cNvPr id="18" name="Segnaposto testo 17">
            <a:extLst>
              <a:ext uri="{FF2B5EF4-FFF2-40B4-BE49-F238E27FC236}">
                <a16:creationId xmlns:a16="http://schemas.microsoft.com/office/drawing/2014/main" id="{8AA8F3A6-2CC0-4B20-9E08-010F8BBD8FD1}"/>
              </a:ext>
            </a:extLst>
          </p:cNvPr>
          <p:cNvSpPr>
            <a:spLocks noGrp="1"/>
          </p:cNvSpPr>
          <p:nvPr>
            <p:ph type="body" sz="quarter" idx="25"/>
          </p:nvPr>
        </p:nvSpPr>
        <p:spPr>
          <a:xfrm rot="16200000">
            <a:off x="4797492" y="1570688"/>
            <a:ext cx="973444" cy="1164943"/>
          </a:xfrm>
        </p:spPr>
        <p:txBody>
          <a:bodyPr/>
          <a:lstStyle/>
          <a:p>
            <a:r>
              <a:rPr lang="it-IT" sz="6000"/>
              <a:t>03</a:t>
            </a:r>
          </a:p>
        </p:txBody>
      </p:sp>
      <p:sp>
        <p:nvSpPr>
          <p:cNvPr id="19" name="Segnaposto testo 18">
            <a:extLst>
              <a:ext uri="{FF2B5EF4-FFF2-40B4-BE49-F238E27FC236}">
                <a16:creationId xmlns:a16="http://schemas.microsoft.com/office/drawing/2014/main" id="{9344E301-14D8-4832-B1F9-39C43702434F}"/>
              </a:ext>
            </a:extLst>
          </p:cNvPr>
          <p:cNvSpPr>
            <a:spLocks noGrp="1"/>
          </p:cNvSpPr>
          <p:nvPr>
            <p:ph type="body" sz="quarter" idx="26"/>
          </p:nvPr>
        </p:nvSpPr>
        <p:spPr>
          <a:xfrm rot="16200000">
            <a:off x="6957227" y="1570688"/>
            <a:ext cx="973444" cy="1164943"/>
          </a:xfrm>
        </p:spPr>
        <p:txBody>
          <a:bodyPr/>
          <a:lstStyle/>
          <a:p>
            <a:r>
              <a:rPr lang="it-IT" sz="6000"/>
              <a:t>04</a:t>
            </a:r>
          </a:p>
        </p:txBody>
      </p:sp>
      <p:sp>
        <p:nvSpPr>
          <p:cNvPr id="20" name="Segnaposto testo 19">
            <a:extLst>
              <a:ext uri="{FF2B5EF4-FFF2-40B4-BE49-F238E27FC236}">
                <a16:creationId xmlns:a16="http://schemas.microsoft.com/office/drawing/2014/main" id="{E28AB4C2-955E-46E6-809F-EBB4596D7E21}"/>
              </a:ext>
            </a:extLst>
          </p:cNvPr>
          <p:cNvSpPr>
            <a:spLocks noGrp="1"/>
          </p:cNvSpPr>
          <p:nvPr>
            <p:ph type="body" sz="quarter" idx="27"/>
          </p:nvPr>
        </p:nvSpPr>
        <p:spPr>
          <a:xfrm rot="16200000">
            <a:off x="9128927" y="1570688"/>
            <a:ext cx="973444" cy="1164943"/>
          </a:xfrm>
        </p:spPr>
        <p:txBody>
          <a:bodyPr/>
          <a:lstStyle/>
          <a:p>
            <a:r>
              <a:rPr lang="it-IT" sz="6000"/>
              <a:t>05</a:t>
            </a:r>
          </a:p>
        </p:txBody>
      </p:sp>
    </p:spTree>
    <p:extLst>
      <p:ext uri="{BB962C8B-B14F-4D97-AF65-F5344CB8AC3E}">
        <p14:creationId xmlns:p14="http://schemas.microsoft.com/office/powerpoint/2010/main" val="3450652926"/>
      </p:ext>
    </p:extLst>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0D312F-3B64-DA35-441F-235B04076414}"/>
              </a:ext>
            </a:extLst>
          </p:cNvPr>
          <p:cNvSpPr>
            <a:spLocks noGrp="1"/>
          </p:cNvSpPr>
          <p:nvPr>
            <p:ph type="title"/>
          </p:nvPr>
        </p:nvSpPr>
        <p:spPr/>
        <p:txBody>
          <a:bodyPr/>
          <a:lstStyle/>
          <a:p>
            <a:r>
              <a:rPr lang="it-IT" err="1"/>
              <a:t>Objectives</a:t>
            </a:r>
          </a:p>
        </p:txBody>
      </p:sp>
      <p:sp>
        <p:nvSpPr>
          <p:cNvPr id="3" name="Segnaposto data 2">
            <a:extLst>
              <a:ext uri="{FF2B5EF4-FFF2-40B4-BE49-F238E27FC236}">
                <a16:creationId xmlns:a16="http://schemas.microsoft.com/office/drawing/2014/main" id="{9ECCD90C-CB86-CC46-BBD3-C65EF5EF1200}"/>
              </a:ext>
            </a:extLst>
          </p:cNvPr>
          <p:cNvSpPr>
            <a:spLocks noGrp="1"/>
          </p:cNvSpPr>
          <p:nvPr>
            <p:ph type="dt" sz="half" idx="10"/>
          </p:nvPr>
        </p:nvSpPr>
        <p:spPr/>
        <p:txBody>
          <a:bodyPr/>
          <a:lstStyle/>
          <a:p>
            <a:fld id="{4292BB4B-8619-4B30-8293-34105ED5EFB3}" type="datetime1">
              <a:rPr lang="it-IT" smtClean="0"/>
              <a:t>16/12/2024</a:t>
            </a:fld>
            <a:endParaRPr lang="it-IT"/>
          </a:p>
        </p:txBody>
      </p:sp>
      <p:sp>
        <p:nvSpPr>
          <p:cNvPr id="4" name="Segnaposto piè di pagina 3">
            <a:extLst>
              <a:ext uri="{FF2B5EF4-FFF2-40B4-BE49-F238E27FC236}">
                <a16:creationId xmlns:a16="http://schemas.microsoft.com/office/drawing/2014/main" id="{C350B6DC-375B-3C99-86A0-CC6047F8EB4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90432F5E-8719-E6BB-C7EE-1AF424B05838}"/>
              </a:ext>
            </a:extLst>
          </p:cNvPr>
          <p:cNvSpPr>
            <a:spLocks noGrp="1"/>
          </p:cNvSpPr>
          <p:nvPr>
            <p:ph type="sldNum" sz="quarter" idx="12"/>
          </p:nvPr>
        </p:nvSpPr>
        <p:spPr/>
        <p:txBody>
          <a:bodyPr/>
          <a:lstStyle/>
          <a:p>
            <a:fld id="{3135EEA2-8D42-4D46-95A6-66E65FDC5EB1}" type="slidenum">
              <a:rPr lang="it-IT" smtClean="0"/>
              <a:pPr/>
              <a:t>20</a:t>
            </a:fld>
            <a:endParaRPr lang="it-IT"/>
          </a:p>
        </p:txBody>
      </p:sp>
      <p:sp>
        <p:nvSpPr>
          <p:cNvPr id="6" name="Segnaposto testo 5">
            <a:extLst>
              <a:ext uri="{FF2B5EF4-FFF2-40B4-BE49-F238E27FC236}">
                <a16:creationId xmlns:a16="http://schemas.microsoft.com/office/drawing/2014/main" id="{D0BC1053-32C2-2B4F-ECD8-FDE552AAFB70}"/>
              </a:ext>
            </a:extLst>
          </p:cNvPr>
          <p:cNvSpPr>
            <a:spLocks noGrp="1"/>
          </p:cNvSpPr>
          <p:nvPr>
            <p:ph type="body" sz="quarter" idx="13"/>
          </p:nvPr>
        </p:nvSpPr>
        <p:spPr/>
        <p:txBody>
          <a:bodyPr vert="horz" lIns="0" tIns="0" rIns="0" bIns="0" rtlCol="0" anchor="t">
            <a:noAutofit/>
          </a:bodyPr>
          <a:lstStyle/>
          <a:p>
            <a:r>
              <a:rPr lang="it-IT" err="1"/>
              <a:t>Used</a:t>
            </a:r>
            <a:r>
              <a:rPr lang="it-IT"/>
              <a:t> </a:t>
            </a:r>
            <a:r>
              <a:rPr lang="it-IT" err="1"/>
              <a:t>fixed</a:t>
            </a:r>
            <a:r>
              <a:rPr lang="it-IT"/>
              <a:t> </a:t>
            </a:r>
            <a:r>
              <a:rPr lang="it-IT" err="1"/>
              <a:t>difference</a:t>
            </a:r>
            <a:r>
              <a:rPr lang="it-IT"/>
              <a:t> in </a:t>
            </a:r>
            <a:r>
              <a:rPr lang="it-IT" err="1"/>
              <a:t>arrival</a:t>
            </a:r>
            <a:r>
              <a:rPr lang="it-IT"/>
              <a:t> times of </a:t>
            </a:r>
            <a:r>
              <a:rPr lang="it-IT" err="1"/>
              <a:t>each</a:t>
            </a:r>
            <a:r>
              <a:rPr lang="it-IT"/>
              <a:t> </a:t>
            </a:r>
            <a:r>
              <a:rPr lang="it-IT" err="1"/>
              <a:t>inh</a:t>
            </a:r>
            <a:r>
              <a:rPr lang="it-IT"/>
              <a:t> to the </a:t>
            </a:r>
            <a:r>
              <a:rPr lang="it-IT" err="1"/>
              <a:t>exc</a:t>
            </a:r>
            <a:r>
              <a:rPr lang="it-IT"/>
              <a:t> from </a:t>
            </a:r>
            <a:r>
              <a:rPr lang="it-IT" err="1"/>
              <a:t>same</a:t>
            </a:r>
            <a:r>
              <a:rPr lang="it-IT"/>
              <a:t> side to </a:t>
            </a:r>
            <a:r>
              <a:rPr lang="it-IT" err="1"/>
              <a:t>obtain</a:t>
            </a:r>
            <a:r>
              <a:rPr lang="it-IT"/>
              <a:t> shift of ITD with </a:t>
            </a:r>
            <a:r>
              <a:rPr lang="it-IT" err="1"/>
              <a:t>maximal</a:t>
            </a:r>
            <a:r>
              <a:rPr lang="it-IT"/>
              <a:t> </a:t>
            </a:r>
            <a:r>
              <a:rPr lang="it-IT" err="1"/>
              <a:t>response</a:t>
            </a:r>
          </a:p>
        </p:txBody>
      </p:sp>
      <p:sp>
        <p:nvSpPr>
          <p:cNvPr id="7" name="Segnaposto testo 6">
            <a:extLst>
              <a:ext uri="{FF2B5EF4-FFF2-40B4-BE49-F238E27FC236}">
                <a16:creationId xmlns:a16="http://schemas.microsoft.com/office/drawing/2014/main" id="{DD01C9D5-35EC-477B-0912-62D2F7AFA021}"/>
              </a:ext>
            </a:extLst>
          </p:cNvPr>
          <p:cNvSpPr>
            <a:spLocks noGrp="1"/>
          </p:cNvSpPr>
          <p:nvPr>
            <p:ph type="body" sz="quarter" idx="14"/>
          </p:nvPr>
        </p:nvSpPr>
        <p:spPr>
          <a:xfrm>
            <a:off x="334963" y="2060575"/>
            <a:ext cx="2772303" cy="4429125"/>
          </a:xfrm>
        </p:spPr>
        <p:txBody>
          <a:bodyPr vert="horz" lIns="0" tIns="0" rIns="0" bIns="0" rtlCol="0" anchor="t">
            <a:noAutofit/>
          </a:bodyPr>
          <a:lstStyle/>
          <a:p>
            <a:r>
              <a:rPr lang="it-IT" b="0">
                <a:solidFill>
                  <a:schemeClr val="accent3"/>
                </a:solidFill>
              </a:rPr>
              <a:t>Improve bioplausibility of the model</a:t>
            </a:r>
          </a:p>
          <a:p>
            <a:r>
              <a:rPr lang="it-IT">
                <a:ea typeface="+mn-lt"/>
                <a:cs typeface="+mn-lt"/>
              </a:rPr>
              <a:t>Use Myoga’s principles for ITD coding in the MSO</a:t>
            </a:r>
            <a:endParaRPr lang="it-IT"/>
          </a:p>
        </p:txBody>
      </p:sp>
      <p:pic>
        <p:nvPicPr>
          <p:cNvPr id="9" name="Immagine 8" descr="Immagine che contiene testo, Elementi grafici, disegno, Carattere&#10;&#10;Descrizione generata automaticamente">
            <a:extLst>
              <a:ext uri="{FF2B5EF4-FFF2-40B4-BE49-F238E27FC236}">
                <a16:creationId xmlns:a16="http://schemas.microsoft.com/office/drawing/2014/main" id="{DCDF89F9-10AC-8D52-3E4E-74072198A840}"/>
              </a:ext>
            </a:extLst>
          </p:cNvPr>
          <p:cNvPicPr>
            <a:picLocks noChangeAspect="1"/>
          </p:cNvPicPr>
          <p:nvPr/>
        </p:nvPicPr>
        <p:blipFill>
          <a:blip r:embed="rId4"/>
          <a:stretch>
            <a:fillRect/>
          </a:stretch>
        </p:blipFill>
        <p:spPr>
          <a:xfrm>
            <a:off x="2990775" y="3227302"/>
            <a:ext cx="8866261" cy="3591010"/>
          </a:xfrm>
          <a:prstGeom prst="rect">
            <a:avLst/>
          </a:prstGeom>
        </p:spPr>
      </p:pic>
    </p:spTree>
    <p:extLst>
      <p:ext uri="{BB962C8B-B14F-4D97-AF65-F5344CB8AC3E}">
        <p14:creationId xmlns:p14="http://schemas.microsoft.com/office/powerpoint/2010/main" val="976532335"/>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0B2A8C5D-8900-731F-1437-E65A12874EC1}"/>
              </a:ext>
            </a:extLst>
          </p:cNvPr>
          <p:cNvGrpSpPr/>
          <p:nvPr/>
        </p:nvGrpSpPr>
        <p:grpSpPr>
          <a:xfrm>
            <a:off x="3816015" y="1358264"/>
            <a:ext cx="4051460" cy="4804792"/>
            <a:chOff x="3816015" y="1358264"/>
            <a:chExt cx="4051460" cy="4804792"/>
          </a:xfrm>
        </p:grpSpPr>
        <p:pic>
          <p:nvPicPr>
            <p:cNvPr id="16" name="Immagine 15">
              <a:extLst>
                <a:ext uri="{FF2B5EF4-FFF2-40B4-BE49-F238E27FC236}">
                  <a16:creationId xmlns:a16="http://schemas.microsoft.com/office/drawing/2014/main" id="{04BA8947-5705-A319-5FA6-C357F017C2FD}"/>
                </a:ext>
              </a:extLst>
            </p:cNvPr>
            <p:cNvPicPr>
              <a:picLocks noChangeAspect="1"/>
            </p:cNvPicPr>
            <p:nvPr/>
          </p:nvPicPr>
          <p:blipFill>
            <a:blip r:embed="rId3"/>
            <a:stretch>
              <a:fillRect/>
            </a:stretch>
          </p:blipFill>
          <p:spPr>
            <a:xfrm>
              <a:off x="3816015" y="1358264"/>
              <a:ext cx="4051460" cy="4804792"/>
            </a:xfrm>
            <a:prstGeom prst="rect">
              <a:avLst/>
            </a:prstGeom>
          </p:spPr>
        </p:pic>
        <p:sp>
          <p:nvSpPr>
            <p:cNvPr id="17" name="Rectangle 16">
              <a:extLst>
                <a:ext uri="{FF2B5EF4-FFF2-40B4-BE49-F238E27FC236}">
                  <a16:creationId xmlns:a16="http://schemas.microsoft.com/office/drawing/2014/main" id="{8522BA22-26FE-6B73-C699-338A04134585}"/>
                </a:ext>
              </a:extLst>
            </p:cNvPr>
            <p:cNvSpPr/>
            <p:nvPr/>
          </p:nvSpPr>
          <p:spPr>
            <a:xfrm>
              <a:off x="4386423" y="3938016"/>
              <a:ext cx="557433" cy="359664"/>
            </a:xfrm>
            <a:prstGeom prst="rect">
              <a:avLst/>
            </a:prstGeom>
            <a:noFill/>
            <a:ln w="38100">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FFB2A5E0-6A21-9F8F-6E98-BE14D4638B3D}"/>
                </a:ext>
              </a:extLst>
            </p:cNvPr>
            <p:cNvSpPr/>
            <p:nvPr/>
          </p:nvSpPr>
          <p:spPr>
            <a:xfrm>
              <a:off x="6665334" y="1671736"/>
              <a:ext cx="557433" cy="359664"/>
            </a:xfrm>
            <a:prstGeom prst="rect">
              <a:avLst/>
            </a:prstGeom>
            <a:noFill/>
            <a:ln w="38100">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25" name="Immagine 24" descr="Immagine che contiene testo, clipart, illustrazione, disegno&#10;&#10;Descrizione generata automaticamente">
            <a:extLst>
              <a:ext uri="{FF2B5EF4-FFF2-40B4-BE49-F238E27FC236}">
                <a16:creationId xmlns:a16="http://schemas.microsoft.com/office/drawing/2014/main" id="{35A23833-4258-059B-AB9C-632D97DA01F8}"/>
              </a:ext>
            </a:extLst>
          </p:cNvPr>
          <p:cNvPicPr>
            <a:picLocks noChangeAspect="1"/>
          </p:cNvPicPr>
          <p:nvPr/>
        </p:nvPicPr>
        <p:blipFill>
          <a:blip r:embed="rId4"/>
          <a:stretch>
            <a:fillRect/>
          </a:stretch>
        </p:blipFill>
        <p:spPr>
          <a:xfrm>
            <a:off x="3821680" y="1355314"/>
            <a:ext cx="4040916" cy="4787236"/>
          </a:xfrm>
          <a:prstGeom prst="rect">
            <a:avLst/>
          </a:prstGeom>
        </p:spPr>
      </p:pic>
      <p:sp>
        <p:nvSpPr>
          <p:cNvPr id="2" name="Titolo 1">
            <a:extLst>
              <a:ext uri="{FF2B5EF4-FFF2-40B4-BE49-F238E27FC236}">
                <a16:creationId xmlns:a16="http://schemas.microsoft.com/office/drawing/2014/main" id="{C60D312F-3B64-DA35-441F-235B04076414}"/>
              </a:ext>
            </a:extLst>
          </p:cNvPr>
          <p:cNvSpPr>
            <a:spLocks noGrp="1"/>
          </p:cNvSpPr>
          <p:nvPr>
            <p:ph type="title"/>
          </p:nvPr>
        </p:nvSpPr>
        <p:spPr/>
        <p:txBody>
          <a:bodyPr/>
          <a:lstStyle/>
          <a:p>
            <a:r>
              <a:rPr lang="it-IT" err="1"/>
              <a:t>Objectives</a:t>
            </a:r>
          </a:p>
        </p:txBody>
      </p:sp>
      <p:sp>
        <p:nvSpPr>
          <p:cNvPr id="19" name="Rectangle 18">
            <a:extLst>
              <a:ext uri="{FF2B5EF4-FFF2-40B4-BE49-F238E27FC236}">
                <a16:creationId xmlns:a16="http://schemas.microsoft.com/office/drawing/2014/main" id="{8442E3D6-41EF-2CB2-3B1B-36B4F99DA708}"/>
              </a:ext>
            </a:extLst>
          </p:cNvPr>
          <p:cNvSpPr/>
          <p:nvPr/>
        </p:nvSpPr>
        <p:spPr>
          <a:xfrm>
            <a:off x="4539488" y="1678187"/>
            <a:ext cx="730344" cy="190718"/>
          </a:xfrm>
          <a:prstGeom prst="rect">
            <a:avLst/>
          </a:prstGeom>
          <a:solidFill>
            <a:srgbClr val="DBE0D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24149E25-9532-0B14-BF5A-8E785300F119}"/>
              </a:ext>
            </a:extLst>
          </p:cNvPr>
          <p:cNvSpPr/>
          <p:nvPr/>
        </p:nvSpPr>
        <p:spPr>
          <a:xfrm>
            <a:off x="4260771" y="1935457"/>
            <a:ext cx="557433" cy="157634"/>
          </a:xfrm>
          <a:prstGeom prst="rect">
            <a:avLst/>
          </a:prstGeom>
          <a:solidFill>
            <a:srgbClr val="DBE0DF"/>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t>IC</a:t>
            </a:r>
          </a:p>
        </p:txBody>
      </p:sp>
      <p:sp>
        <p:nvSpPr>
          <p:cNvPr id="3" name="Segnaposto data 2">
            <a:extLst>
              <a:ext uri="{FF2B5EF4-FFF2-40B4-BE49-F238E27FC236}">
                <a16:creationId xmlns:a16="http://schemas.microsoft.com/office/drawing/2014/main" id="{9ECCD90C-CB86-CC46-BBD3-C65EF5EF1200}"/>
              </a:ext>
            </a:extLst>
          </p:cNvPr>
          <p:cNvSpPr>
            <a:spLocks noGrp="1"/>
          </p:cNvSpPr>
          <p:nvPr>
            <p:ph type="dt" sz="half" idx="10"/>
          </p:nvPr>
        </p:nvSpPr>
        <p:spPr/>
        <p:txBody>
          <a:bodyPr/>
          <a:lstStyle/>
          <a:p>
            <a:fld id="{4292BB4B-8619-4B30-8293-34105ED5EFB3}" type="datetime1">
              <a:rPr lang="it-IT" smtClean="0"/>
              <a:t>16/12/2024</a:t>
            </a:fld>
            <a:endParaRPr lang="it-IT"/>
          </a:p>
        </p:txBody>
      </p:sp>
      <p:sp>
        <p:nvSpPr>
          <p:cNvPr id="4" name="Segnaposto piè di pagina 3">
            <a:extLst>
              <a:ext uri="{FF2B5EF4-FFF2-40B4-BE49-F238E27FC236}">
                <a16:creationId xmlns:a16="http://schemas.microsoft.com/office/drawing/2014/main" id="{C350B6DC-375B-3C99-86A0-CC6047F8EB44}"/>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90432F5E-8719-E6BB-C7EE-1AF424B05838}"/>
              </a:ext>
            </a:extLst>
          </p:cNvPr>
          <p:cNvSpPr>
            <a:spLocks noGrp="1"/>
          </p:cNvSpPr>
          <p:nvPr>
            <p:ph type="sldNum" sz="quarter" idx="12"/>
          </p:nvPr>
        </p:nvSpPr>
        <p:spPr/>
        <p:txBody>
          <a:bodyPr/>
          <a:lstStyle/>
          <a:p>
            <a:fld id="{3135EEA2-8D42-4D46-95A6-66E65FDC5EB1}" type="slidenum">
              <a:rPr lang="it-IT" smtClean="0"/>
              <a:pPr/>
              <a:t>21</a:t>
            </a:fld>
            <a:endParaRPr lang="it-IT"/>
          </a:p>
        </p:txBody>
      </p:sp>
      <p:sp>
        <p:nvSpPr>
          <p:cNvPr id="7" name="Segnaposto testo 6">
            <a:extLst>
              <a:ext uri="{FF2B5EF4-FFF2-40B4-BE49-F238E27FC236}">
                <a16:creationId xmlns:a16="http://schemas.microsoft.com/office/drawing/2014/main" id="{DD01C9D5-35EC-477B-0912-62D2F7AFA021}"/>
              </a:ext>
            </a:extLst>
          </p:cNvPr>
          <p:cNvSpPr>
            <a:spLocks noGrp="1"/>
          </p:cNvSpPr>
          <p:nvPr>
            <p:ph type="body" sz="quarter" idx="14"/>
          </p:nvPr>
        </p:nvSpPr>
        <p:spPr>
          <a:xfrm>
            <a:off x="334964" y="2060575"/>
            <a:ext cx="3158515" cy="4429125"/>
          </a:xfrm>
        </p:spPr>
        <p:txBody>
          <a:bodyPr vert="horz" lIns="0" tIns="0" rIns="0" bIns="0" rtlCol="0" anchor="t">
            <a:noAutofit/>
          </a:bodyPr>
          <a:lstStyle/>
          <a:p>
            <a:r>
              <a:rPr lang="it-IT" b="0">
                <a:solidFill>
                  <a:schemeClr val="accent3"/>
                </a:solidFill>
              </a:rPr>
              <a:t>Improve bioplausibility of the model</a:t>
            </a:r>
          </a:p>
          <a:p>
            <a:r>
              <a:rPr lang="it-IT" b="0">
                <a:solidFill>
                  <a:schemeClr val="accent3"/>
                </a:solidFill>
                <a:ea typeface="+mn-lt"/>
                <a:cs typeface="+mn-lt"/>
              </a:rPr>
              <a:t>Use Myoga’s principles for ITD coding in the MSO</a:t>
            </a:r>
          </a:p>
          <a:p>
            <a:r>
              <a:rPr lang="it-IT"/>
              <a:t>Consider a simple scheme for cue integration above LSO and MSO</a:t>
            </a:r>
          </a:p>
        </p:txBody>
      </p:sp>
      <p:grpSp>
        <p:nvGrpSpPr>
          <p:cNvPr id="6" name="Group 5">
            <a:extLst>
              <a:ext uri="{FF2B5EF4-FFF2-40B4-BE49-F238E27FC236}">
                <a16:creationId xmlns:a16="http://schemas.microsoft.com/office/drawing/2014/main" id="{62FA6E20-FABA-2181-1F04-EFBF98120A4F}"/>
              </a:ext>
            </a:extLst>
          </p:cNvPr>
          <p:cNvGrpSpPr/>
          <p:nvPr/>
        </p:nvGrpSpPr>
        <p:grpSpPr>
          <a:xfrm>
            <a:off x="4417841" y="6996796"/>
            <a:ext cx="5145259" cy="3914164"/>
            <a:chOff x="4120661" y="1381858"/>
            <a:chExt cx="6693877" cy="4583722"/>
          </a:xfrm>
        </p:grpSpPr>
        <p:sp>
          <p:nvSpPr>
            <p:cNvPr id="8" name="Rettangolo 7">
              <a:extLst>
                <a:ext uri="{FF2B5EF4-FFF2-40B4-BE49-F238E27FC236}">
                  <a16:creationId xmlns:a16="http://schemas.microsoft.com/office/drawing/2014/main" id="{D0477C5D-4FB3-5AEA-4090-2B32E70F9882}"/>
                </a:ext>
              </a:extLst>
            </p:cNvPr>
            <p:cNvSpPr/>
            <p:nvPr/>
          </p:nvSpPr>
          <p:spPr>
            <a:xfrm>
              <a:off x="4941277" y="2063261"/>
              <a:ext cx="2309446" cy="9144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a:t>IC</a:t>
              </a:r>
            </a:p>
          </p:txBody>
        </p:sp>
        <p:sp>
          <p:nvSpPr>
            <p:cNvPr id="9" name="Rettangolo 8">
              <a:extLst>
                <a:ext uri="{FF2B5EF4-FFF2-40B4-BE49-F238E27FC236}">
                  <a16:creationId xmlns:a16="http://schemas.microsoft.com/office/drawing/2014/main" id="{09F3AA90-CA1D-4519-334B-B10572B2C68B}"/>
                </a:ext>
              </a:extLst>
            </p:cNvPr>
            <p:cNvSpPr/>
            <p:nvPr/>
          </p:nvSpPr>
          <p:spPr>
            <a:xfrm>
              <a:off x="4120661" y="4103075"/>
              <a:ext cx="2309446" cy="9144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it-IT"/>
                <a:t>MSO (</a:t>
              </a:r>
              <a:r>
                <a:rPr lang="it-IT" err="1"/>
                <a:t>ipsi</a:t>
              </a:r>
              <a:r>
                <a:rPr lang="it-IT"/>
                <a:t>)</a:t>
              </a:r>
            </a:p>
          </p:txBody>
        </p:sp>
        <p:sp>
          <p:nvSpPr>
            <p:cNvPr id="10" name="Rettangolo 9">
              <a:extLst>
                <a:ext uri="{FF2B5EF4-FFF2-40B4-BE49-F238E27FC236}">
                  <a16:creationId xmlns:a16="http://schemas.microsoft.com/office/drawing/2014/main" id="{07DD9089-423A-9AEC-ACD1-760FB7D62626}"/>
                </a:ext>
              </a:extLst>
            </p:cNvPr>
            <p:cNvSpPr/>
            <p:nvPr/>
          </p:nvSpPr>
          <p:spPr>
            <a:xfrm>
              <a:off x="8505092" y="4103076"/>
              <a:ext cx="2309446" cy="9144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it-IT"/>
                <a:t>LSO (contra)</a:t>
              </a:r>
            </a:p>
          </p:txBody>
        </p:sp>
        <p:cxnSp>
          <p:nvCxnSpPr>
            <p:cNvPr id="11" name="Connettore 2 10">
              <a:extLst>
                <a:ext uri="{FF2B5EF4-FFF2-40B4-BE49-F238E27FC236}">
                  <a16:creationId xmlns:a16="http://schemas.microsoft.com/office/drawing/2014/main" id="{A73DEB5E-77C8-48D2-7D57-D3E202D18678}"/>
                </a:ext>
              </a:extLst>
            </p:cNvPr>
            <p:cNvCxnSpPr/>
            <p:nvPr/>
          </p:nvCxnSpPr>
          <p:spPr>
            <a:xfrm flipV="1">
              <a:off x="5298830" y="2995246"/>
              <a:ext cx="480647" cy="107266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5B5085C9-F483-3EE5-7D47-69C7C9581796}"/>
                </a:ext>
              </a:extLst>
            </p:cNvPr>
            <p:cNvCxnSpPr>
              <a:cxnSpLocks/>
            </p:cNvCxnSpPr>
            <p:nvPr/>
          </p:nvCxnSpPr>
          <p:spPr>
            <a:xfrm flipH="1" flipV="1">
              <a:off x="6570783" y="3006968"/>
              <a:ext cx="2983524" cy="10257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CasellaDiTesto 12">
              <a:extLst>
                <a:ext uri="{FF2B5EF4-FFF2-40B4-BE49-F238E27FC236}">
                  <a16:creationId xmlns:a16="http://schemas.microsoft.com/office/drawing/2014/main" id="{ECFCBA03-E5B5-866A-26EE-6862CB414769}"/>
                </a:ext>
              </a:extLst>
            </p:cNvPr>
            <p:cNvSpPr txBox="1"/>
            <p:nvPr/>
          </p:nvSpPr>
          <p:spPr>
            <a:xfrm>
              <a:off x="7666891" y="3059722"/>
              <a:ext cx="1992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Excitatory</a:t>
              </a:r>
            </a:p>
          </p:txBody>
        </p:sp>
        <p:sp>
          <p:nvSpPr>
            <p:cNvPr id="14" name="CasellaDiTesto 13">
              <a:extLst>
                <a:ext uri="{FF2B5EF4-FFF2-40B4-BE49-F238E27FC236}">
                  <a16:creationId xmlns:a16="http://schemas.microsoft.com/office/drawing/2014/main" id="{5455EC5E-A2F8-14F2-3378-A93CF0E01051}"/>
                </a:ext>
              </a:extLst>
            </p:cNvPr>
            <p:cNvSpPr txBox="1"/>
            <p:nvPr/>
          </p:nvSpPr>
          <p:spPr>
            <a:xfrm>
              <a:off x="4278921" y="3428998"/>
              <a:ext cx="19929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err="1"/>
                <a:t>Excitatory</a:t>
              </a:r>
            </a:p>
          </p:txBody>
        </p:sp>
        <p:cxnSp>
          <p:nvCxnSpPr>
            <p:cNvPr id="15" name="Connettore 2 14">
              <a:extLst>
                <a:ext uri="{FF2B5EF4-FFF2-40B4-BE49-F238E27FC236}">
                  <a16:creationId xmlns:a16="http://schemas.microsoft.com/office/drawing/2014/main" id="{BA51C7C2-CF74-438C-FDDE-AC1FE173EC57}"/>
                </a:ext>
              </a:extLst>
            </p:cNvPr>
            <p:cNvCxnSpPr/>
            <p:nvPr/>
          </p:nvCxnSpPr>
          <p:spPr>
            <a:xfrm>
              <a:off x="7565780" y="1381858"/>
              <a:ext cx="41031" cy="4583722"/>
            </a:xfrm>
            <a:prstGeom prst="straightConnector1">
              <a:avLst/>
            </a:prstGeom>
            <a:ln w="28575">
              <a:prstDash val="sysDot"/>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77FBF013-A9B8-1981-32E7-413F01FE9C45}"/>
              </a:ext>
            </a:extLst>
          </p:cNvPr>
          <p:cNvGrpSpPr/>
          <p:nvPr/>
        </p:nvGrpSpPr>
        <p:grpSpPr>
          <a:xfrm>
            <a:off x="7982052" y="1315186"/>
            <a:ext cx="4139249" cy="4551067"/>
            <a:chOff x="7907691" y="1497462"/>
            <a:chExt cx="4139249" cy="4551067"/>
          </a:xfrm>
        </p:grpSpPr>
        <p:pic>
          <p:nvPicPr>
            <p:cNvPr id="27" name="Immagine 8" descr="Immagine che contiene testo, disegno, clipart, illustrazione&#10;&#10;Descrizione generata automaticamente">
              <a:extLst>
                <a:ext uri="{FF2B5EF4-FFF2-40B4-BE49-F238E27FC236}">
                  <a16:creationId xmlns:a16="http://schemas.microsoft.com/office/drawing/2014/main" id="{206E177A-9571-CE95-6817-0B4DF1B72308}"/>
                </a:ext>
              </a:extLst>
            </p:cNvPr>
            <p:cNvPicPr>
              <a:picLocks noChangeAspect="1"/>
            </p:cNvPicPr>
            <p:nvPr/>
          </p:nvPicPr>
          <p:blipFill>
            <a:blip r:embed="rId5"/>
            <a:stretch>
              <a:fillRect/>
            </a:stretch>
          </p:blipFill>
          <p:spPr>
            <a:xfrm>
              <a:off x="7907691" y="1497462"/>
              <a:ext cx="4139249" cy="4551067"/>
            </a:xfrm>
            <a:prstGeom prst="rect">
              <a:avLst/>
            </a:prstGeom>
          </p:spPr>
        </p:pic>
        <p:sp>
          <p:nvSpPr>
            <p:cNvPr id="24" name="Rectangle 23">
              <a:extLst>
                <a:ext uri="{FF2B5EF4-FFF2-40B4-BE49-F238E27FC236}">
                  <a16:creationId xmlns:a16="http://schemas.microsoft.com/office/drawing/2014/main" id="{E6647186-E4C5-E3B9-F195-D4439883B54E}"/>
                </a:ext>
              </a:extLst>
            </p:cNvPr>
            <p:cNvSpPr/>
            <p:nvPr/>
          </p:nvSpPr>
          <p:spPr>
            <a:xfrm>
              <a:off x="10944511" y="5474208"/>
              <a:ext cx="601313" cy="2316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AFB24250-8725-ADE2-8BC8-D6746D2D2EAC}"/>
              </a:ext>
            </a:extLst>
          </p:cNvPr>
          <p:cNvGrpSpPr/>
          <p:nvPr/>
        </p:nvGrpSpPr>
        <p:grpSpPr>
          <a:xfrm>
            <a:off x="7986162" y="1317171"/>
            <a:ext cx="4152639" cy="4557031"/>
            <a:chOff x="7986162" y="1317171"/>
            <a:chExt cx="4152639" cy="4557031"/>
          </a:xfrm>
        </p:grpSpPr>
        <p:pic>
          <p:nvPicPr>
            <p:cNvPr id="18" name="Immagine 17" descr="Immagine che contiene testo, disegno, clipart, illustrazione&#10;&#10;Descrizione generata automaticamente">
              <a:extLst>
                <a:ext uri="{FF2B5EF4-FFF2-40B4-BE49-F238E27FC236}">
                  <a16:creationId xmlns:a16="http://schemas.microsoft.com/office/drawing/2014/main" id="{6193B3EE-C39A-2B93-179C-2FD57331F6E6}"/>
                </a:ext>
              </a:extLst>
            </p:cNvPr>
            <p:cNvPicPr>
              <a:picLocks noChangeAspect="1"/>
            </p:cNvPicPr>
            <p:nvPr/>
          </p:nvPicPr>
          <p:blipFill>
            <a:blip r:embed="rId6"/>
            <a:stretch>
              <a:fillRect/>
            </a:stretch>
          </p:blipFill>
          <p:spPr>
            <a:xfrm>
              <a:off x="7986162" y="1317171"/>
              <a:ext cx="4152639" cy="4557031"/>
            </a:xfrm>
            <a:prstGeom prst="rect">
              <a:avLst/>
            </a:prstGeom>
          </p:spPr>
        </p:pic>
        <p:sp>
          <p:nvSpPr>
            <p:cNvPr id="22" name="Rectangle 21">
              <a:extLst>
                <a:ext uri="{FF2B5EF4-FFF2-40B4-BE49-F238E27FC236}">
                  <a16:creationId xmlns:a16="http://schemas.microsoft.com/office/drawing/2014/main" id="{57CB2438-255C-CF69-4EAC-DDB3C37C8644}"/>
                </a:ext>
              </a:extLst>
            </p:cNvPr>
            <p:cNvSpPr/>
            <p:nvPr/>
          </p:nvSpPr>
          <p:spPr>
            <a:xfrm>
              <a:off x="8543895" y="3700272"/>
              <a:ext cx="557433" cy="359664"/>
            </a:xfrm>
            <a:prstGeom prst="rect">
              <a:avLst/>
            </a:prstGeom>
            <a:noFill/>
            <a:ln w="38100">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35234970-6D91-D599-4A1F-4E9819C06F0A}"/>
                </a:ext>
              </a:extLst>
            </p:cNvPr>
            <p:cNvSpPr/>
            <p:nvPr/>
          </p:nvSpPr>
          <p:spPr>
            <a:xfrm>
              <a:off x="8594421" y="1791211"/>
              <a:ext cx="557433" cy="359664"/>
            </a:xfrm>
            <a:prstGeom prst="rect">
              <a:avLst/>
            </a:prstGeom>
            <a:noFill/>
            <a:ln w="38100">
              <a:solidFill>
                <a:schemeClr val="tx2">
                  <a:lumMod val="75000"/>
                  <a:lumOff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E8F941E4-6083-51C1-9EEF-D7A3E82125C9}"/>
              </a:ext>
            </a:extLst>
          </p:cNvPr>
          <p:cNvSpPr txBox="1"/>
          <p:nvPr/>
        </p:nvSpPr>
        <p:spPr>
          <a:xfrm>
            <a:off x="6760072" y="1057856"/>
            <a:ext cx="2678651" cy="369332"/>
          </a:xfrm>
          <a:prstGeom prst="rect">
            <a:avLst/>
          </a:prstGeom>
          <a:noFill/>
        </p:spPr>
        <p:txBody>
          <a:bodyPr wrap="square" rtlCol="0">
            <a:spAutoFit/>
          </a:bodyPr>
          <a:lstStyle/>
          <a:p>
            <a:r>
              <a:rPr lang="en-US"/>
              <a:t>Inferior Colliculus (IC)</a:t>
            </a:r>
          </a:p>
        </p:txBody>
      </p:sp>
    </p:spTree>
    <p:extLst>
      <p:ext uri="{BB962C8B-B14F-4D97-AF65-F5344CB8AC3E}">
        <p14:creationId xmlns:p14="http://schemas.microsoft.com/office/powerpoint/2010/main" val="300869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E51F4-1757-5706-E24A-1248BDCA945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1F5F7F7-16ED-0CC8-BC4A-6A7919263D7E}"/>
              </a:ext>
            </a:extLst>
          </p:cNvPr>
          <p:cNvSpPr>
            <a:spLocks noGrp="1"/>
          </p:cNvSpPr>
          <p:nvPr>
            <p:ph type="title"/>
          </p:nvPr>
        </p:nvSpPr>
        <p:spPr/>
        <p:txBody>
          <a:bodyPr/>
          <a:lstStyle/>
          <a:p>
            <a:r>
              <a:rPr lang="it-IT" sz="4400"/>
              <a:t>Methods</a:t>
            </a:r>
          </a:p>
        </p:txBody>
      </p:sp>
      <p:sp>
        <p:nvSpPr>
          <p:cNvPr id="3" name="Segnaposto data 2">
            <a:extLst>
              <a:ext uri="{FF2B5EF4-FFF2-40B4-BE49-F238E27FC236}">
                <a16:creationId xmlns:a16="http://schemas.microsoft.com/office/drawing/2014/main" id="{FCC30999-9E2E-1952-BAC5-5642C85453A5}"/>
              </a:ext>
            </a:extLst>
          </p:cNvPr>
          <p:cNvSpPr>
            <a:spLocks noGrp="1"/>
          </p:cNvSpPr>
          <p:nvPr>
            <p:ph type="dt" sz="half" idx="10"/>
          </p:nvPr>
        </p:nvSpPr>
        <p:spPr/>
        <p:txBody>
          <a:bodyPr/>
          <a:lstStyle/>
          <a:p>
            <a:fld id="{5DD8887C-7619-4982-BD42-A23BF0FC4EDD}" type="datetime1">
              <a:rPr lang="it-IT" smtClean="0"/>
              <a:t>16/12/2024</a:t>
            </a:fld>
            <a:endParaRPr lang="it-IT"/>
          </a:p>
        </p:txBody>
      </p:sp>
      <p:sp>
        <p:nvSpPr>
          <p:cNvPr id="4" name="Segnaposto piè di pagina 3">
            <a:extLst>
              <a:ext uri="{FF2B5EF4-FFF2-40B4-BE49-F238E27FC236}">
                <a16:creationId xmlns:a16="http://schemas.microsoft.com/office/drawing/2014/main" id="{033F51BA-9009-A2CA-F8FE-31372F16C29A}"/>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D85A003A-2F33-1541-0312-1E01BCB1784F}"/>
              </a:ext>
            </a:extLst>
          </p:cNvPr>
          <p:cNvSpPr>
            <a:spLocks noGrp="1"/>
          </p:cNvSpPr>
          <p:nvPr>
            <p:ph type="sldNum" sz="quarter" idx="12"/>
          </p:nvPr>
        </p:nvSpPr>
        <p:spPr/>
        <p:txBody>
          <a:bodyPr/>
          <a:lstStyle/>
          <a:p>
            <a:fld id="{3135EEA2-8D42-4D46-95A6-66E65FDC5EB1}" type="slidenum">
              <a:rPr lang="it-IT" smtClean="0"/>
              <a:pPr/>
              <a:t>22</a:t>
            </a:fld>
            <a:endParaRPr lang="it-IT"/>
          </a:p>
        </p:txBody>
      </p:sp>
      <p:sp>
        <p:nvSpPr>
          <p:cNvPr id="6" name="Segnaposto testo 5">
            <a:extLst>
              <a:ext uri="{FF2B5EF4-FFF2-40B4-BE49-F238E27FC236}">
                <a16:creationId xmlns:a16="http://schemas.microsoft.com/office/drawing/2014/main" id="{460DC281-6C8D-60E6-4E71-3CC0AB2AF915}"/>
              </a:ext>
            </a:extLst>
          </p:cNvPr>
          <p:cNvSpPr>
            <a:spLocks noGrp="1"/>
          </p:cNvSpPr>
          <p:nvPr>
            <p:ph type="body" sz="quarter" idx="13"/>
          </p:nvPr>
        </p:nvSpPr>
        <p:spPr/>
        <p:txBody>
          <a:bodyPr/>
          <a:lstStyle/>
          <a:p>
            <a:r>
              <a:rPr lang="it-IT"/>
              <a:t>03</a:t>
            </a:r>
          </a:p>
        </p:txBody>
      </p:sp>
    </p:spTree>
    <p:extLst>
      <p:ext uri="{BB962C8B-B14F-4D97-AF65-F5344CB8AC3E}">
        <p14:creationId xmlns:p14="http://schemas.microsoft.com/office/powerpoint/2010/main" val="1237151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E6127-CF2C-2A1B-507A-1A5715DD7361}"/>
              </a:ext>
            </a:extLst>
          </p:cNvPr>
          <p:cNvSpPr>
            <a:spLocks noGrp="1"/>
          </p:cNvSpPr>
          <p:nvPr>
            <p:ph type="title"/>
          </p:nvPr>
        </p:nvSpPr>
        <p:spPr>
          <a:xfrm>
            <a:off x="334963" y="808073"/>
            <a:ext cx="2881311" cy="1596460"/>
          </a:xfrm>
        </p:spPr>
        <p:txBody>
          <a:bodyPr anchor="t">
            <a:normAutofit fontScale="90000"/>
          </a:bodyPr>
          <a:lstStyle/>
          <a:p>
            <a:r>
              <a:rPr lang="it-IT"/>
              <a:t>Peripheral Processing</a:t>
            </a:r>
          </a:p>
        </p:txBody>
      </p:sp>
      <p:sp>
        <p:nvSpPr>
          <p:cNvPr id="3" name="Segnaposto data 2">
            <a:extLst>
              <a:ext uri="{FF2B5EF4-FFF2-40B4-BE49-F238E27FC236}">
                <a16:creationId xmlns:a16="http://schemas.microsoft.com/office/drawing/2014/main" id="{88D7BD4F-79D0-5D9C-B9AD-D119808129E0}"/>
              </a:ext>
            </a:extLst>
          </p:cNvPr>
          <p:cNvSpPr>
            <a:spLocks noGrp="1"/>
          </p:cNvSpPr>
          <p:nvPr>
            <p:ph type="dt" sz="half" idx="10"/>
          </p:nvPr>
        </p:nvSpPr>
        <p:spPr>
          <a:xfrm>
            <a:off x="334964" y="39688"/>
            <a:ext cx="2383298" cy="365125"/>
          </a:xfrm>
        </p:spPr>
        <p:txBody>
          <a:bodyPr anchor="b">
            <a:normAutofit/>
          </a:bodyPr>
          <a:lstStyle/>
          <a:p>
            <a:pPr>
              <a:spcAft>
                <a:spcPts val="600"/>
              </a:spcAft>
            </a:pPr>
            <a:fld id="{4292BB4B-8619-4B30-8293-34105ED5EFB3}" type="datetime1">
              <a:rPr lang="it-IT" smtClean="0"/>
              <a:pPr>
                <a:spcAft>
                  <a:spcPts val="600"/>
                </a:spcAft>
              </a:pPr>
              <a:t>16/12/2024</a:t>
            </a:fld>
            <a:endParaRPr lang="it-IT"/>
          </a:p>
        </p:txBody>
      </p:sp>
      <p:sp>
        <p:nvSpPr>
          <p:cNvPr id="4" name="Segnaposto piè di pagina 3">
            <a:extLst>
              <a:ext uri="{FF2B5EF4-FFF2-40B4-BE49-F238E27FC236}">
                <a16:creationId xmlns:a16="http://schemas.microsoft.com/office/drawing/2014/main" id="{278EC40E-E607-9094-BBC0-FEFA24F2C277}"/>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99F74F7-92CD-537C-A9A6-5C3CA8D1D1EC}"/>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23</a:t>
            </a:fld>
            <a:endParaRPr lang="it-IT"/>
          </a:p>
        </p:txBody>
      </p:sp>
      <p:sp>
        <p:nvSpPr>
          <p:cNvPr id="14" name="Text Placeholder 5">
            <a:extLst>
              <a:ext uri="{FF2B5EF4-FFF2-40B4-BE49-F238E27FC236}">
                <a16:creationId xmlns:a16="http://schemas.microsoft.com/office/drawing/2014/main" id="{C40C838C-C423-8CA7-44F9-989A4C25AC20}"/>
              </a:ext>
            </a:extLst>
          </p:cNvPr>
          <p:cNvSpPr>
            <a:spLocks noGrp="1"/>
          </p:cNvSpPr>
          <p:nvPr>
            <p:ph type="body" sz="quarter" idx="13"/>
          </p:nvPr>
        </p:nvSpPr>
        <p:spPr>
          <a:xfrm>
            <a:off x="334962" y="2060575"/>
            <a:ext cx="2789237" cy="4429125"/>
          </a:xfrm>
        </p:spPr>
        <p:txBody>
          <a:bodyPr vert="horz" lIns="0" tIns="0" rIns="0" bIns="0" rtlCol="0" anchor="t">
            <a:normAutofit/>
          </a:bodyPr>
          <a:lstStyle/>
          <a:p>
            <a:pPr marL="285750" indent="-285750">
              <a:buFont typeface="Calibri" panose="020B0604020202020204" pitchFamily="34" charset="0"/>
              <a:buChar char="-"/>
            </a:pPr>
            <a:r>
              <a:rPr lang="en-US"/>
              <a:t>Identified common scheme for all peripheral processing</a:t>
            </a:r>
          </a:p>
          <a:p>
            <a:pPr marL="285750" indent="-285750">
              <a:buFont typeface="Calibri" panose="020B0604020202020204" pitchFamily="34" charset="0"/>
              <a:buChar char="-"/>
            </a:pPr>
            <a:r>
              <a:rPr lang="en-US"/>
              <a:t>HRTF creates two sounds</a:t>
            </a:r>
          </a:p>
          <a:p>
            <a:pPr marL="285750" indent="-285750">
              <a:buFont typeface="Calibri" panose="020B0604020202020204" pitchFamily="34" charset="0"/>
              <a:buChar char="-"/>
            </a:pPr>
            <a:r>
              <a:rPr lang="en-US"/>
              <a:t>Exact following steps depend on the peripheral processing</a:t>
            </a:r>
          </a:p>
        </p:txBody>
      </p:sp>
      <p:pic>
        <p:nvPicPr>
          <p:cNvPr id="9" name="Segnaposto contenuto 8" descr="Immagine che contiene schermata&#10;&#10;Descrizione generata automaticamente">
            <a:extLst>
              <a:ext uri="{FF2B5EF4-FFF2-40B4-BE49-F238E27FC236}">
                <a16:creationId xmlns:a16="http://schemas.microsoft.com/office/drawing/2014/main" id="{74B9A06F-40EF-EDBD-EA06-B25BE71FCEBF}"/>
              </a:ext>
            </a:extLst>
          </p:cNvPr>
          <p:cNvPicPr>
            <a:picLocks noGrp="1" noChangeAspect="1"/>
          </p:cNvPicPr>
          <p:nvPr>
            <p:ph sz="quarter" idx="15"/>
          </p:nvPr>
        </p:nvPicPr>
        <p:blipFill>
          <a:blip r:embed="rId3"/>
          <a:stretch>
            <a:fillRect/>
          </a:stretch>
        </p:blipFill>
        <p:spPr>
          <a:xfrm>
            <a:off x="3352801" y="2136668"/>
            <a:ext cx="8504236" cy="3845139"/>
          </a:xfrm>
          <a:noFill/>
        </p:spPr>
      </p:pic>
    </p:spTree>
    <p:extLst>
      <p:ext uri="{BB962C8B-B14F-4D97-AF65-F5344CB8AC3E}">
        <p14:creationId xmlns:p14="http://schemas.microsoft.com/office/powerpoint/2010/main" val="2993775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magine 6" descr="Immagine che contiene Carattere, Elementi grafici, grafica, design&#10;&#10;Descrizione generata automaticamente">
            <a:extLst>
              <a:ext uri="{FF2B5EF4-FFF2-40B4-BE49-F238E27FC236}">
                <a16:creationId xmlns:a16="http://schemas.microsoft.com/office/drawing/2014/main" id="{1EFF0B89-473D-ECD1-7FC4-F9416723E9F5}"/>
              </a:ext>
            </a:extLst>
          </p:cNvPr>
          <p:cNvPicPr>
            <a:picLocks noChangeAspect="1"/>
          </p:cNvPicPr>
          <p:nvPr/>
        </p:nvPicPr>
        <p:blipFill>
          <a:blip r:embed="rId4"/>
          <a:stretch>
            <a:fillRect/>
          </a:stretch>
        </p:blipFill>
        <p:spPr>
          <a:xfrm>
            <a:off x="274638" y="5983287"/>
            <a:ext cx="2305050" cy="835025"/>
          </a:xfrm>
          <a:prstGeom prst="rect">
            <a:avLst/>
          </a:prstGeom>
        </p:spPr>
      </p:pic>
      <p:sp>
        <p:nvSpPr>
          <p:cNvPr id="2" name="Titolo 1">
            <a:extLst>
              <a:ext uri="{FF2B5EF4-FFF2-40B4-BE49-F238E27FC236}">
                <a16:creationId xmlns:a16="http://schemas.microsoft.com/office/drawing/2014/main" id="{23CE6127-CF2C-2A1B-507A-1A5715DD7361}"/>
              </a:ext>
            </a:extLst>
          </p:cNvPr>
          <p:cNvSpPr>
            <a:spLocks noGrp="1"/>
          </p:cNvSpPr>
          <p:nvPr>
            <p:ph type="title"/>
          </p:nvPr>
        </p:nvSpPr>
        <p:spPr>
          <a:xfrm>
            <a:off x="334963" y="808073"/>
            <a:ext cx="2941637" cy="1748860"/>
          </a:xfrm>
        </p:spPr>
        <p:txBody>
          <a:bodyPr anchor="t">
            <a:normAutofit fontScale="90000"/>
          </a:bodyPr>
          <a:lstStyle/>
          <a:p>
            <a:r>
              <a:rPr lang="it-IT"/>
              <a:t>Peripheral Processing:</a:t>
            </a:r>
            <a:br>
              <a:rPr lang="it-IT"/>
            </a:br>
            <a:r>
              <a:rPr lang="it-IT"/>
              <a:t>HRTFs</a:t>
            </a:r>
          </a:p>
        </p:txBody>
      </p:sp>
      <p:sp>
        <p:nvSpPr>
          <p:cNvPr id="3" name="Segnaposto data 2">
            <a:extLst>
              <a:ext uri="{FF2B5EF4-FFF2-40B4-BE49-F238E27FC236}">
                <a16:creationId xmlns:a16="http://schemas.microsoft.com/office/drawing/2014/main" id="{88D7BD4F-79D0-5D9C-B9AD-D119808129E0}"/>
              </a:ext>
            </a:extLst>
          </p:cNvPr>
          <p:cNvSpPr>
            <a:spLocks noGrp="1"/>
          </p:cNvSpPr>
          <p:nvPr>
            <p:ph type="dt" sz="half" idx="10"/>
          </p:nvPr>
        </p:nvSpPr>
        <p:spPr>
          <a:xfrm>
            <a:off x="334964" y="39688"/>
            <a:ext cx="2383298" cy="365125"/>
          </a:xfrm>
        </p:spPr>
        <p:txBody>
          <a:bodyPr anchor="b">
            <a:normAutofit/>
          </a:bodyPr>
          <a:lstStyle/>
          <a:p>
            <a:pPr>
              <a:spcAft>
                <a:spcPts val="600"/>
              </a:spcAft>
            </a:pPr>
            <a:fld id="{4292BB4B-8619-4B30-8293-34105ED5EFB3}" type="datetime1">
              <a:rPr lang="it-IT" smtClean="0"/>
              <a:pPr>
                <a:spcAft>
                  <a:spcPts val="600"/>
                </a:spcAft>
              </a:pPr>
              <a:t>16/12/2024</a:t>
            </a:fld>
            <a:endParaRPr lang="it-IT"/>
          </a:p>
        </p:txBody>
      </p:sp>
      <p:sp>
        <p:nvSpPr>
          <p:cNvPr id="4" name="Segnaposto piè di pagina 3">
            <a:extLst>
              <a:ext uri="{FF2B5EF4-FFF2-40B4-BE49-F238E27FC236}">
                <a16:creationId xmlns:a16="http://schemas.microsoft.com/office/drawing/2014/main" id="{278EC40E-E607-9094-BBC0-FEFA24F2C277}"/>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99F74F7-92CD-537C-A9A6-5C3CA8D1D1EC}"/>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24</a:t>
            </a:fld>
            <a:endParaRPr lang="it-IT"/>
          </a:p>
        </p:txBody>
      </p:sp>
      <p:sp>
        <p:nvSpPr>
          <p:cNvPr id="14" name="Text Placeholder 5">
            <a:extLst>
              <a:ext uri="{FF2B5EF4-FFF2-40B4-BE49-F238E27FC236}">
                <a16:creationId xmlns:a16="http://schemas.microsoft.com/office/drawing/2014/main" id="{C40C838C-C423-8CA7-44F9-989A4C25AC20}"/>
              </a:ext>
            </a:extLst>
          </p:cNvPr>
          <p:cNvSpPr>
            <a:spLocks noGrp="1"/>
          </p:cNvSpPr>
          <p:nvPr>
            <p:ph type="body" sz="quarter" idx="13"/>
          </p:nvPr>
        </p:nvSpPr>
        <p:spPr>
          <a:xfrm>
            <a:off x="334963" y="2919078"/>
            <a:ext cx="2881312" cy="2973722"/>
          </a:xfrm>
        </p:spPr>
        <p:txBody>
          <a:bodyPr vert="horz" lIns="0" tIns="0" rIns="0" bIns="0" rtlCol="0" anchor="t">
            <a:normAutofit/>
          </a:bodyPr>
          <a:lstStyle/>
          <a:p>
            <a:r>
              <a:rPr lang="en-US"/>
              <a:t>Evaluate HRTF impact on auditory cues</a:t>
            </a:r>
          </a:p>
        </p:txBody>
      </p:sp>
      <p:pic>
        <p:nvPicPr>
          <p:cNvPr id="12" name="Segnaposto contenuto 11" descr="Immagine che contiene testo, schermata, linea, Diagramma&#10;&#10;Descrizione generata automaticamente">
            <a:extLst>
              <a:ext uri="{FF2B5EF4-FFF2-40B4-BE49-F238E27FC236}">
                <a16:creationId xmlns:a16="http://schemas.microsoft.com/office/drawing/2014/main" id="{D5AED1C8-5092-91F7-217B-4E25038B8F00}"/>
              </a:ext>
            </a:extLst>
          </p:cNvPr>
          <p:cNvPicPr>
            <a:picLocks noGrp="1" noChangeAspect="1"/>
          </p:cNvPicPr>
          <p:nvPr>
            <p:ph sz="quarter" idx="15"/>
          </p:nvPr>
        </p:nvPicPr>
        <p:blipFill>
          <a:blip r:embed="rId5"/>
          <a:stretch>
            <a:fillRect/>
          </a:stretch>
        </p:blipFill>
        <p:spPr>
          <a:xfrm>
            <a:off x="3632200" y="3784780"/>
            <a:ext cx="8439249" cy="2018873"/>
          </a:xfrm>
        </p:spPr>
      </p:pic>
      <p:pic>
        <p:nvPicPr>
          <p:cNvPr id="15" name="Segnaposto contenuto 8" descr="Immagine che contiene schermata&#10;&#10;Descrizione generata automaticamente">
            <a:extLst>
              <a:ext uri="{FF2B5EF4-FFF2-40B4-BE49-F238E27FC236}">
                <a16:creationId xmlns:a16="http://schemas.microsoft.com/office/drawing/2014/main" id="{9AE38701-9518-3841-08D2-F53E0739F7B8}"/>
              </a:ext>
            </a:extLst>
          </p:cNvPr>
          <p:cNvPicPr>
            <a:picLocks noChangeAspect="1"/>
          </p:cNvPicPr>
          <p:nvPr/>
        </p:nvPicPr>
        <p:blipFill>
          <a:blip r:embed="rId6"/>
          <a:srcRect l="-1112" t="-28" r="994" b="41916"/>
          <a:stretch/>
        </p:blipFill>
        <p:spPr>
          <a:xfrm>
            <a:off x="3437467" y="1465657"/>
            <a:ext cx="5117573" cy="1453421"/>
          </a:xfrm>
          <a:prstGeom prst="rect">
            <a:avLst/>
          </a:prstGeom>
          <a:noFill/>
        </p:spPr>
      </p:pic>
      <p:pic>
        <p:nvPicPr>
          <p:cNvPr id="8" name="Immagine 7" descr="Immagine che contiene testo, schermata, diagramma, mappa&#10;&#10;Descrizione generata automaticamente">
            <a:extLst>
              <a:ext uri="{FF2B5EF4-FFF2-40B4-BE49-F238E27FC236}">
                <a16:creationId xmlns:a16="http://schemas.microsoft.com/office/drawing/2014/main" id="{F7CDEEE6-13F1-D901-A969-D3FF9C21F1D1}"/>
              </a:ext>
            </a:extLst>
          </p:cNvPr>
          <p:cNvPicPr>
            <a:picLocks noChangeAspect="1"/>
          </p:cNvPicPr>
          <p:nvPr/>
        </p:nvPicPr>
        <p:blipFill>
          <a:blip r:embed="rId7"/>
          <a:stretch>
            <a:fillRect/>
          </a:stretch>
        </p:blipFill>
        <p:spPr>
          <a:xfrm>
            <a:off x="8915400" y="1359412"/>
            <a:ext cx="3028950" cy="1662676"/>
          </a:xfrm>
          <a:prstGeom prst="rect">
            <a:avLst/>
          </a:prstGeom>
        </p:spPr>
      </p:pic>
    </p:spTree>
    <p:extLst>
      <p:ext uri="{BB962C8B-B14F-4D97-AF65-F5344CB8AC3E}">
        <p14:creationId xmlns:p14="http://schemas.microsoft.com/office/powerpoint/2010/main" val="1925039204"/>
      </p:ext>
    </p:extLst>
  </p:cSld>
  <p:clrMapOvr>
    <a:masterClrMapping/>
  </p:clrMapOvr>
  <p:extLst>
    <p:ext uri="{6950BFC3-D8DA-4A85-94F7-54DA5524770B}">
      <p188:commentRel xmlns:p188="http://schemas.microsoft.com/office/powerpoint/2018/8/main" r:id="rId3"/>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CE6127-CF2C-2A1B-507A-1A5715DD7361}"/>
              </a:ext>
            </a:extLst>
          </p:cNvPr>
          <p:cNvSpPr>
            <a:spLocks noGrp="1"/>
          </p:cNvSpPr>
          <p:nvPr>
            <p:ph type="title"/>
          </p:nvPr>
        </p:nvSpPr>
        <p:spPr>
          <a:xfrm>
            <a:off x="334963" y="808072"/>
            <a:ext cx="3034769" cy="1858927"/>
          </a:xfrm>
        </p:spPr>
        <p:txBody>
          <a:bodyPr anchor="t">
            <a:normAutofit fontScale="90000"/>
          </a:bodyPr>
          <a:lstStyle/>
          <a:p>
            <a:r>
              <a:rPr lang="it-IT"/>
              <a:t>Peripheral Processing: Inner Ear</a:t>
            </a:r>
          </a:p>
        </p:txBody>
      </p:sp>
      <p:sp>
        <p:nvSpPr>
          <p:cNvPr id="3" name="Segnaposto data 2">
            <a:extLst>
              <a:ext uri="{FF2B5EF4-FFF2-40B4-BE49-F238E27FC236}">
                <a16:creationId xmlns:a16="http://schemas.microsoft.com/office/drawing/2014/main" id="{88D7BD4F-79D0-5D9C-B9AD-D119808129E0}"/>
              </a:ext>
            </a:extLst>
          </p:cNvPr>
          <p:cNvSpPr>
            <a:spLocks noGrp="1"/>
          </p:cNvSpPr>
          <p:nvPr>
            <p:ph type="dt" sz="half" idx="10"/>
          </p:nvPr>
        </p:nvSpPr>
        <p:spPr>
          <a:xfrm>
            <a:off x="334964" y="39688"/>
            <a:ext cx="2383298" cy="365125"/>
          </a:xfrm>
        </p:spPr>
        <p:txBody>
          <a:bodyPr anchor="b">
            <a:normAutofit/>
          </a:bodyPr>
          <a:lstStyle/>
          <a:p>
            <a:pPr>
              <a:spcAft>
                <a:spcPts val="600"/>
              </a:spcAft>
            </a:pPr>
            <a:fld id="{4292BB4B-8619-4B30-8293-34105ED5EFB3}" type="datetime1">
              <a:rPr lang="it-IT" smtClean="0"/>
              <a:pPr>
                <a:spcAft>
                  <a:spcPts val="600"/>
                </a:spcAft>
              </a:pPr>
              <a:t>16/12/2024</a:t>
            </a:fld>
            <a:endParaRPr lang="it-IT"/>
          </a:p>
        </p:txBody>
      </p:sp>
      <p:sp>
        <p:nvSpPr>
          <p:cNvPr id="4" name="Segnaposto piè di pagina 3">
            <a:extLst>
              <a:ext uri="{FF2B5EF4-FFF2-40B4-BE49-F238E27FC236}">
                <a16:creationId xmlns:a16="http://schemas.microsoft.com/office/drawing/2014/main" id="{278EC40E-E607-9094-BBC0-FEFA24F2C277}"/>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99F74F7-92CD-537C-A9A6-5C3CA8D1D1EC}"/>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25</a:t>
            </a:fld>
            <a:endParaRPr lang="it-IT"/>
          </a:p>
        </p:txBody>
      </p:sp>
      <p:sp>
        <p:nvSpPr>
          <p:cNvPr id="14" name="Text Placeholder 5">
            <a:extLst>
              <a:ext uri="{FF2B5EF4-FFF2-40B4-BE49-F238E27FC236}">
                <a16:creationId xmlns:a16="http://schemas.microsoft.com/office/drawing/2014/main" id="{C40C838C-C423-8CA7-44F9-989A4C25AC20}"/>
              </a:ext>
            </a:extLst>
          </p:cNvPr>
          <p:cNvSpPr>
            <a:spLocks noGrp="1"/>
          </p:cNvSpPr>
          <p:nvPr>
            <p:ph type="body" sz="quarter" idx="13"/>
          </p:nvPr>
        </p:nvSpPr>
        <p:spPr>
          <a:xfrm>
            <a:off x="334963" y="2963334"/>
            <a:ext cx="2693628" cy="2730884"/>
          </a:xfrm>
        </p:spPr>
        <p:txBody>
          <a:bodyPr vert="horz" lIns="0" tIns="0" rIns="0" bIns="0" rtlCol="0" anchor="t">
            <a:normAutofit fontScale="92500" lnSpcReduction="10000"/>
          </a:bodyPr>
          <a:lstStyle/>
          <a:p>
            <a:pPr marL="342900" indent="-342900">
              <a:buFontTx/>
              <a:buChar char="-"/>
            </a:pPr>
            <a:r>
              <a:rPr lang="en-US"/>
              <a:t>Three peripheral processing sections at three bio-plausibility levels</a:t>
            </a:r>
          </a:p>
          <a:p>
            <a:pPr marL="342900" indent="-342900">
              <a:buFontTx/>
              <a:buChar char="-"/>
            </a:pPr>
            <a:r>
              <a:rPr lang="en-US"/>
              <a:t>Compared using vector strength</a:t>
            </a:r>
          </a:p>
        </p:txBody>
      </p:sp>
      <p:pic>
        <p:nvPicPr>
          <p:cNvPr id="9" name="Segnaposto contenuto 8" descr="Immagine che contiene schermata&#10;&#10;Descrizione generata automaticamente">
            <a:extLst>
              <a:ext uri="{FF2B5EF4-FFF2-40B4-BE49-F238E27FC236}">
                <a16:creationId xmlns:a16="http://schemas.microsoft.com/office/drawing/2014/main" id="{74B9A06F-40EF-EDBD-EA06-B25BE71FCEBF}"/>
              </a:ext>
            </a:extLst>
          </p:cNvPr>
          <p:cNvPicPr>
            <a:picLocks noGrp="1" noChangeAspect="1"/>
          </p:cNvPicPr>
          <p:nvPr>
            <p:ph sz="quarter" idx="15"/>
          </p:nvPr>
        </p:nvPicPr>
        <p:blipFill>
          <a:blip r:embed="rId3"/>
          <a:srcRect t="55079"/>
          <a:stretch/>
        </p:blipFill>
        <p:spPr>
          <a:xfrm>
            <a:off x="3369732" y="838699"/>
            <a:ext cx="4764245" cy="1082885"/>
          </a:xfrm>
          <a:noFill/>
        </p:spPr>
      </p:pic>
      <p:pic>
        <p:nvPicPr>
          <p:cNvPr id="7" name="Immagine 6" descr="Immagine che contiene Carattere, Elementi grafici, grafica, design&#10;&#10;Descrizione generata automaticamente">
            <a:extLst>
              <a:ext uri="{FF2B5EF4-FFF2-40B4-BE49-F238E27FC236}">
                <a16:creationId xmlns:a16="http://schemas.microsoft.com/office/drawing/2014/main" id="{35EB59B7-5B3E-5920-BA49-DFBDD020D268}"/>
              </a:ext>
            </a:extLst>
          </p:cNvPr>
          <p:cNvPicPr>
            <a:picLocks noChangeAspect="1"/>
          </p:cNvPicPr>
          <p:nvPr/>
        </p:nvPicPr>
        <p:blipFill>
          <a:blip r:embed="rId4"/>
          <a:stretch>
            <a:fillRect/>
          </a:stretch>
        </p:blipFill>
        <p:spPr>
          <a:xfrm>
            <a:off x="264283" y="5898621"/>
            <a:ext cx="2305050" cy="835025"/>
          </a:xfrm>
          <a:prstGeom prst="rect">
            <a:avLst/>
          </a:prstGeom>
        </p:spPr>
      </p:pic>
      <p:pic>
        <p:nvPicPr>
          <p:cNvPr id="11" name="Immagine 10" descr="Immagine che contiene schermata, cielo, blu, linea&#10;&#10;Descrizione generata automaticamente">
            <a:extLst>
              <a:ext uri="{FF2B5EF4-FFF2-40B4-BE49-F238E27FC236}">
                <a16:creationId xmlns:a16="http://schemas.microsoft.com/office/drawing/2014/main" id="{2876B89B-C424-73CD-4C83-B3C354679103}"/>
              </a:ext>
            </a:extLst>
          </p:cNvPr>
          <p:cNvPicPr>
            <a:picLocks noChangeAspect="1"/>
          </p:cNvPicPr>
          <p:nvPr/>
        </p:nvPicPr>
        <p:blipFill>
          <a:blip r:embed="rId5"/>
          <a:srcRect l="6342" t="11796" r="91720" b="908"/>
          <a:stretch/>
        </p:blipFill>
        <p:spPr>
          <a:xfrm>
            <a:off x="3210354" y="3666281"/>
            <a:ext cx="134038" cy="2316986"/>
          </a:xfrm>
          <a:prstGeom prst="rect">
            <a:avLst/>
          </a:prstGeom>
        </p:spPr>
      </p:pic>
      <p:pic>
        <p:nvPicPr>
          <p:cNvPr id="13" name="Segnaposto contenuto 18" descr="Immagine che contiene testo, cartone animato, disegno, schizzo&#10;&#10;Descrizione generata automaticamente">
            <a:extLst>
              <a:ext uri="{FF2B5EF4-FFF2-40B4-BE49-F238E27FC236}">
                <a16:creationId xmlns:a16="http://schemas.microsoft.com/office/drawing/2014/main" id="{C263564B-0FB0-17A1-5161-7A1524B9DC85}"/>
              </a:ext>
            </a:extLst>
          </p:cNvPr>
          <p:cNvPicPr>
            <a:picLocks noChangeAspect="1"/>
          </p:cNvPicPr>
          <p:nvPr/>
        </p:nvPicPr>
        <p:blipFill>
          <a:blip r:embed="rId6"/>
          <a:stretch>
            <a:fillRect/>
          </a:stretch>
        </p:blipFill>
        <p:spPr>
          <a:xfrm>
            <a:off x="8492992" y="836704"/>
            <a:ext cx="3134939" cy="1939549"/>
          </a:xfrm>
          <a:prstGeom prst="rect">
            <a:avLst/>
          </a:prstGeom>
          <a:noFill/>
        </p:spPr>
      </p:pic>
      <p:pic>
        <p:nvPicPr>
          <p:cNvPr id="19" name="Immagine 18">
            <a:extLst>
              <a:ext uri="{FF2B5EF4-FFF2-40B4-BE49-F238E27FC236}">
                <a16:creationId xmlns:a16="http://schemas.microsoft.com/office/drawing/2014/main" id="{60DBC009-FAA1-F8D9-9CC4-1FE5746C021D}"/>
              </a:ext>
            </a:extLst>
          </p:cNvPr>
          <p:cNvPicPr>
            <a:picLocks noChangeAspect="1"/>
          </p:cNvPicPr>
          <p:nvPr/>
        </p:nvPicPr>
        <p:blipFill>
          <a:blip r:embed="rId7">
            <a:clrChange>
              <a:clrFrom>
                <a:srgbClr val="FFFFFF"/>
              </a:clrFrom>
              <a:clrTo>
                <a:srgbClr val="FFFFFF">
                  <a:alpha val="0"/>
                </a:srgbClr>
              </a:clrTo>
            </a:clrChange>
          </a:blip>
          <a:srcRect t="13281" r="10659" b="-1"/>
          <a:stretch/>
        </p:blipFill>
        <p:spPr>
          <a:xfrm>
            <a:off x="6048439" y="3722309"/>
            <a:ext cx="3094842" cy="2256536"/>
          </a:xfrm>
          <a:prstGeom prst="rect">
            <a:avLst/>
          </a:prstGeom>
        </p:spPr>
      </p:pic>
      <p:sp>
        <p:nvSpPr>
          <p:cNvPr id="10" name="CasellaDiTesto 9">
            <a:extLst>
              <a:ext uri="{FF2B5EF4-FFF2-40B4-BE49-F238E27FC236}">
                <a16:creationId xmlns:a16="http://schemas.microsoft.com/office/drawing/2014/main" id="{FC2220E2-7809-D993-45AC-E2497B97976D}"/>
              </a:ext>
            </a:extLst>
          </p:cNvPr>
          <p:cNvSpPr txBox="1"/>
          <p:nvPr/>
        </p:nvSpPr>
        <p:spPr>
          <a:xfrm>
            <a:off x="3476153" y="3245639"/>
            <a:ext cx="29125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err="1"/>
              <a:t>Pulse</a:t>
            </a:r>
            <a:r>
              <a:rPr lang="it-IT"/>
              <a:t> </a:t>
            </a:r>
            <a:r>
              <a:rPr lang="it-IT" err="1"/>
              <a:t>Packet</a:t>
            </a:r>
            <a:r>
              <a:rPr lang="it-IT"/>
              <a:t> </a:t>
            </a:r>
            <a:r>
              <a:rPr lang="it-IT" err="1"/>
              <a:t>Generators</a:t>
            </a:r>
          </a:p>
        </p:txBody>
      </p:sp>
      <p:pic>
        <p:nvPicPr>
          <p:cNvPr id="16" name="Immagine 15">
            <a:extLst>
              <a:ext uri="{FF2B5EF4-FFF2-40B4-BE49-F238E27FC236}">
                <a16:creationId xmlns:a16="http://schemas.microsoft.com/office/drawing/2014/main" id="{CA9AF837-9EB1-4DD4-64A4-F60778D3A969}"/>
              </a:ext>
            </a:extLst>
          </p:cNvPr>
          <p:cNvPicPr>
            <a:picLocks noChangeAspect="1"/>
          </p:cNvPicPr>
          <p:nvPr/>
        </p:nvPicPr>
        <p:blipFill>
          <a:blip r:embed="rId8">
            <a:clrChange>
              <a:clrFrom>
                <a:srgbClr val="FFFFFF"/>
              </a:clrFrom>
              <a:clrTo>
                <a:srgbClr val="FFFFFF">
                  <a:alpha val="0"/>
                </a:srgbClr>
              </a:clrTo>
            </a:clrChange>
          </a:blip>
          <a:srcRect t="13452" r="10619" b="4719"/>
          <a:stretch/>
        </p:blipFill>
        <p:spPr>
          <a:xfrm>
            <a:off x="9066615" y="3726179"/>
            <a:ext cx="3113955" cy="2141457"/>
          </a:xfrm>
          <a:prstGeom prst="rect">
            <a:avLst/>
          </a:prstGeom>
        </p:spPr>
      </p:pic>
      <p:sp>
        <p:nvSpPr>
          <p:cNvPr id="12" name="CasellaDiTesto 11">
            <a:extLst>
              <a:ext uri="{FF2B5EF4-FFF2-40B4-BE49-F238E27FC236}">
                <a16:creationId xmlns:a16="http://schemas.microsoft.com/office/drawing/2014/main" id="{8A87EB37-5ABF-0711-C27D-7F9D830DAFDF}"/>
              </a:ext>
            </a:extLst>
          </p:cNvPr>
          <p:cNvSpPr txBox="1"/>
          <p:nvPr/>
        </p:nvSpPr>
        <p:spPr>
          <a:xfrm>
            <a:off x="6657119" y="3245638"/>
            <a:ext cx="2601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uFill>
                  <a:solidFill>
                    <a:srgbClr val="00B050"/>
                  </a:solidFill>
                </a:uFill>
              </a:rPr>
              <a:t>Gammatone-based</a:t>
            </a:r>
          </a:p>
        </p:txBody>
      </p:sp>
      <p:sp>
        <p:nvSpPr>
          <p:cNvPr id="15" name="CasellaDiTesto 14">
            <a:extLst>
              <a:ext uri="{FF2B5EF4-FFF2-40B4-BE49-F238E27FC236}">
                <a16:creationId xmlns:a16="http://schemas.microsoft.com/office/drawing/2014/main" id="{AB63E79A-8FB6-7279-6425-4E6C006BDED7}"/>
              </a:ext>
            </a:extLst>
          </p:cNvPr>
          <p:cNvSpPr txBox="1"/>
          <p:nvPr/>
        </p:nvSpPr>
        <p:spPr>
          <a:xfrm>
            <a:off x="9781830" y="3245637"/>
            <a:ext cx="26010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Tan-Carney-based</a:t>
            </a:r>
          </a:p>
        </p:txBody>
      </p:sp>
      <p:sp>
        <p:nvSpPr>
          <p:cNvPr id="8" name="CasellaDiTesto 7">
            <a:extLst>
              <a:ext uri="{FF2B5EF4-FFF2-40B4-BE49-F238E27FC236}">
                <a16:creationId xmlns:a16="http://schemas.microsoft.com/office/drawing/2014/main" id="{CDDC59AD-1ADA-F337-D0A5-DB8F6EFD85F3}"/>
              </a:ext>
            </a:extLst>
          </p:cNvPr>
          <p:cNvSpPr txBox="1"/>
          <p:nvPr/>
        </p:nvSpPr>
        <p:spPr>
          <a:xfrm rot="10800000" flipV="1">
            <a:off x="3104991" y="6213498"/>
            <a:ext cx="9127460" cy="5770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Holdsworth, J., Patterson, R., Nimmo-Smith, I., 1988. Implementing a GammaTone Filter Bank.</a:t>
            </a:r>
            <a:endParaRPr lang="it-IT"/>
          </a:p>
          <a:p>
            <a:pPr algn="r"/>
            <a:r>
              <a:rPr lang="it-IT" sz="1050">
                <a:ea typeface="+mn-lt"/>
                <a:cs typeface="+mn-lt"/>
              </a:rPr>
              <a:t>Tan, Carney, 2003. A phenomenological model for the responses of auditory-nerve fibers. II. Nonlinear tuning with a frequency glide</a:t>
            </a:r>
            <a:endParaRPr lang="it-IT"/>
          </a:p>
          <a:p>
            <a:pPr algn="r"/>
            <a:endParaRPr lang="it-IT" sz="1050"/>
          </a:p>
        </p:txBody>
      </p:sp>
      <p:cxnSp>
        <p:nvCxnSpPr>
          <p:cNvPr id="20" name="Straight Connector 19">
            <a:extLst>
              <a:ext uri="{FF2B5EF4-FFF2-40B4-BE49-F238E27FC236}">
                <a16:creationId xmlns:a16="http://schemas.microsoft.com/office/drawing/2014/main" id="{F95E5655-BECC-F263-E70F-DF1070BFCC3C}"/>
              </a:ext>
            </a:extLst>
          </p:cNvPr>
          <p:cNvCxnSpPr>
            <a:cxnSpLocks/>
          </p:cNvCxnSpPr>
          <p:nvPr/>
        </p:nvCxnSpPr>
        <p:spPr>
          <a:xfrm>
            <a:off x="6746240" y="3575302"/>
            <a:ext cx="207772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C05D84A-E06F-AF8C-F236-F8B3881134DB}"/>
              </a:ext>
            </a:extLst>
          </p:cNvPr>
          <p:cNvCxnSpPr>
            <a:cxnSpLocks/>
          </p:cNvCxnSpPr>
          <p:nvPr/>
        </p:nvCxnSpPr>
        <p:spPr>
          <a:xfrm>
            <a:off x="9847580" y="3584489"/>
            <a:ext cx="207772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6" name="Immagine 5">
            <a:extLst>
              <a:ext uri="{FF2B5EF4-FFF2-40B4-BE49-F238E27FC236}">
                <a16:creationId xmlns:a16="http://schemas.microsoft.com/office/drawing/2014/main" id="{2E5F3086-E521-59C0-94D7-FA3141B66306}"/>
              </a:ext>
            </a:extLst>
          </p:cNvPr>
          <p:cNvPicPr>
            <a:picLocks noChangeAspect="1"/>
          </p:cNvPicPr>
          <p:nvPr/>
        </p:nvPicPr>
        <p:blipFill>
          <a:blip r:embed="rId9">
            <a:clrChange>
              <a:clrFrom>
                <a:srgbClr val="FFFFFF"/>
              </a:clrFrom>
              <a:clrTo>
                <a:srgbClr val="FFFFFF">
                  <a:alpha val="0"/>
                </a:srgbClr>
              </a:clrTo>
            </a:clrChange>
          </a:blip>
          <a:srcRect t="10502" r="3486"/>
          <a:stretch/>
        </p:blipFill>
        <p:spPr>
          <a:xfrm>
            <a:off x="3250636" y="3702320"/>
            <a:ext cx="2874469" cy="2221272"/>
          </a:xfrm>
          <a:prstGeom prst="rect">
            <a:avLst/>
          </a:prstGeom>
        </p:spPr>
      </p:pic>
    </p:spTree>
    <p:extLst>
      <p:ext uri="{BB962C8B-B14F-4D97-AF65-F5344CB8AC3E}">
        <p14:creationId xmlns:p14="http://schemas.microsoft.com/office/powerpoint/2010/main" val="278497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EB096E-8261-77DF-5009-E72386007F88}"/>
              </a:ext>
            </a:extLst>
          </p:cNvPr>
          <p:cNvSpPr>
            <a:spLocks noGrp="1"/>
          </p:cNvSpPr>
          <p:nvPr>
            <p:ph type="title"/>
          </p:nvPr>
        </p:nvSpPr>
        <p:spPr/>
        <p:txBody>
          <a:bodyPr/>
          <a:lstStyle/>
          <a:p>
            <a:r>
              <a:rPr lang="it-IT"/>
              <a:t>Network Structure</a:t>
            </a:r>
          </a:p>
        </p:txBody>
      </p:sp>
      <p:sp>
        <p:nvSpPr>
          <p:cNvPr id="3" name="Segnaposto data 2">
            <a:extLst>
              <a:ext uri="{FF2B5EF4-FFF2-40B4-BE49-F238E27FC236}">
                <a16:creationId xmlns:a16="http://schemas.microsoft.com/office/drawing/2014/main" id="{F2750FC9-5059-8538-0309-01D078E1442F}"/>
              </a:ext>
            </a:extLst>
          </p:cNvPr>
          <p:cNvSpPr>
            <a:spLocks noGrp="1"/>
          </p:cNvSpPr>
          <p:nvPr>
            <p:ph type="dt" sz="half" idx="10"/>
          </p:nvPr>
        </p:nvSpPr>
        <p:spPr/>
        <p:txBody>
          <a:bodyPr/>
          <a:lstStyle/>
          <a:p>
            <a:fld id="{DFCDE462-6569-4A5D-A712-C9C868F3E924}" type="datetime1">
              <a:rPr lang="it-IT" smtClean="0"/>
              <a:t>16/12/2024</a:t>
            </a:fld>
            <a:endParaRPr lang="it-IT"/>
          </a:p>
        </p:txBody>
      </p:sp>
      <p:sp>
        <p:nvSpPr>
          <p:cNvPr id="4" name="Segnaposto piè di pagina 3">
            <a:extLst>
              <a:ext uri="{FF2B5EF4-FFF2-40B4-BE49-F238E27FC236}">
                <a16:creationId xmlns:a16="http://schemas.microsoft.com/office/drawing/2014/main" id="{908D5B2D-0C88-477D-0BC9-69E7AEF250E1}"/>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E8E7BF6-3112-D24C-5D56-ED919969B706}"/>
              </a:ext>
            </a:extLst>
          </p:cNvPr>
          <p:cNvSpPr>
            <a:spLocks noGrp="1"/>
          </p:cNvSpPr>
          <p:nvPr>
            <p:ph type="sldNum" sz="quarter" idx="12"/>
          </p:nvPr>
        </p:nvSpPr>
        <p:spPr/>
        <p:txBody>
          <a:bodyPr/>
          <a:lstStyle/>
          <a:p>
            <a:fld id="{3135EEA2-8D42-4D46-95A6-66E65FDC5EB1}" type="slidenum">
              <a:rPr lang="it-IT" smtClean="0"/>
              <a:pPr/>
              <a:t>26</a:t>
            </a:fld>
            <a:endParaRPr lang="it-IT"/>
          </a:p>
        </p:txBody>
      </p:sp>
      <p:pic>
        <p:nvPicPr>
          <p:cNvPr id="9" name="Segnaposto contenuto 8" descr="Immagine che contiene cerchio, disegno, arte, illustrazione&#10;&#10;Descrizione generata automaticamente">
            <a:extLst>
              <a:ext uri="{FF2B5EF4-FFF2-40B4-BE49-F238E27FC236}">
                <a16:creationId xmlns:a16="http://schemas.microsoft.com/office/drawing/2014/main" id="{7E6D4233-26F4-1195-2C7A-F2ED01B08A4F}"/>
              </a:ext>
            </a:extLst>
          </p:cNvPr>
          <p:cNvPicPr>
            <a:picLocks noGrp="1" noChangeAspect="1"/>
          </p:cNvPicPr>
          <p:nvPr>
            <p:ph sz="quarter" idx="15"/>
          </p:nvPr>
        </p:nvPicPr>
        <p:blipFill>
          <a:blip r:embed="rId4"/>
          <a:stretch>
            <a:fillRect/>
          </a:stretch>
        </p:blipFill>
        <p:spPr>
          <a:xfrm>
            <a:off x="3295363" y="1231340"/>
            <a:ext cx="8049292" cy="4841501"/>
          </a:xfrm>
        </p:spPr>
      </p:pic>
      <p:pic>
        <p:nvPicPr>
          <p:cNvPr id="7" name="Immagine 6" descr="Immagine che contiene Elementi grafici, Carattere, logo, design&#10;&#10;Descrizione generata automaticamente">
            <a:extLst>
              <a:ext uri="{FF2B5EF4-FFF2-40B4-BE49-F238E27FC236}">
                <a16:creationId xmlns:a16="http://schemas.microsoft.com/office/drawing/2014/main" id="{5C9E6833-5D8E-9924-E371-0354A90BC2FB}"/>
              </a:ext>
            </a:extLst>
          </p:cNvPr>
          <p:cNvPicPr>
            <a:picLocks noChangeAspect="1"/>
          </p:cNvPicPr>
          <p:nvPr/>
        </p:nvPicPr>
        <p:blipFill>
          <a:blip r:embed="rId5"/>
          <a:stretch>
            <a:fillRect/>
          </a:stretch>
        </p:blipFill>
        <p:spPr>
          <a:xfrm>
            <a:off x="335613" y="5654910"/>
            <a:ext cx="1977876" cy="831040"/>
          </a:xfrm>
          <a:prstGeom prst="rect">
            <a:avLst/>
          </a:prstGeom>
        </p:spPr>
      </p:pic>
    </p:spTree>
    <p:extLst>
      <p:ext uri="{BB962C8B-B14F-4D97-AF65-F5344CB8AC3E}">
        <p14:creationId xmlns:p14="http://schemas.microsoft.com/office/powerpoint/2010/main" val="2865979808"/>
      </p:ext>
    </p:extLst>
  </p:cSld>
  <p:clrMapOvr>
    <a:masterClrMapping/>
  </p:clrMapOvr>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90229E-5D34-2C0C-E785-5B11BBCD65FE}"/>
              </a:ext>
            </a:extLst>
          </p:cNvPr>
          <p:cNvSpPr>
            <a:spLocks noGrp="1"/>
          </p:cNvSpPr>
          <p:nvPr>
            <p:ph type="title"/>
          </p:nvPr>
        </p:nvSpPr>
        <p:spPr>
          <a:xfrm>
            <a:off x="334963" y="808073"/>
            <a:ext cx="2800369" cy="1714359"/>
          </a:xfrm>
        </p:spPr>
        <p:txBody>
          <a:bodyPr/>
          <a:lstStyle/>
          <a:p>
            <a:r>
              <a:rPr lang="it-IT" sz="4000" err="1"/>
              <a:t>Neural</a:t>
            </a:r>
            <a:r>
              <a:rPr lang="it-IT" sz="4000"/>
              <a:t> Processing</a:t>
            </a:r>
          </a:p>
        </p:txBody>
      </p:sp>
      <p:sp>
        <p:nvSpPr>
          <p:cNvPr id="3" name="Segnaposto data 2">
            <a:extLst>
              <a:ext uri="{FF2B5EF4-FFF2-40B4-BE49-F238E27FC236}">
                <a16:creationId xmlns:a16="http://schemas.microsoft.com/office/drawing/2014/main" id="{74A5A999-FB38-2B6F-1815-89DC2AA51677}"/>
              </a:ext>
            </a:extLst>
          </p:cNvPr>
          <p:cNvSpPr>
            <a:spLocks noGrp="1"/>
          </p:cNvSpPr>
          <p:nvPr>
            <p:ph type="dt" sz="half" idx="10"/>
          </p:nvPr>
        </p:nvSpPr>
        <p:spPr/>
        <p:txBody>
          <a:bodyPr/>
          <a:lstStyle/>
          <a:p>
            <a:fld id="{DFCDE462-6569-4A5D-A712-C9C868F3E924}" type="datetime1">
              <a:rPr lang="it-IT" smtClean="0"/>
              <a:t>16/12/2024</a:t>
            </a:fld>
            <a:endParaRPr lang="it-IT"/>
          </a:p>
        </p:txBody>
      </p:sp>
      <p:sp>
        <p:nvSpPr>
          <p:cNvPr id="4" name="Segnaposto piè di pagina 3">
            <a:extLst>
              <a:ext uri="{FF2B5EF4-FFF2-40B4-BE49-F238E27FC236}">
                <a16:creationId xmlns:a16="http://schemas.microsoft.com/office/drawing/2014/main" id="{1083BF02-9444-2D11-767A-62414367AE7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149BBCD4-47DA-F487-7228-2EBD7D1D9C3A}"/>
              </a:ext>
            </a:extLst>
          </p:cNvPr>
          <p:cNvSpPr>
            <a:spLocks noGrp="1"/>
          </p:cNvSpPr>
          <p:nvPr>
            <p:ph type="sldNum" sz="quarter" idx="12"/>
          </p:nvPr>
        </p:nvSpPr>
        <p:spPr/>
        <p:txBody>
          <a:bodyPr/>
          <a:lstStyle/>
          <a:p>
            <a:fld id="{3135EEA2-8D42-4D46-95A6-66E65FDC5EB1}" type="slidenum">
              <a:rPr lang="it-IT" smtClean="0"/>
              <a:pPr/>
              <a:t>27</a:t>
            </a:fld>
            <a:endParaRPr lang="it-IT"/>
          </a:p>
        </p:txBody>
      </p:sp>
      <p:sp>
        <p:nvSpPr>
          <p:cNvPr id="6" name="Segnaposto testo 5">
            <a:extLst>
              <a:ext uri="{FF2B5EF4-FFF2-40B4-BE49-F238E27FC236}">
                <a16:creationId xmlns:a16="http://schemas.microsoft.com/office/drawing/2014/main" id="{B7DD9E6F-F01C-6A75-6E15-75E5C8846721}"/>
              </a:ext>
            </a:extLst>
          </p:cNvPr>
          <p:cNvSpPr>
            <a:spLocks noGrp="1"/>
          </p:cNvSpPr>
          <p:nvPr>
            <p:ph type="body" sz="quarter" idx="13"/>
          </p:nvPr>
        </p:nvSpPr>
        <p:spPr>
          <a:xfrm>
            <a:off x="334962" y="2829340"/>
            <a:ext cx="2793247" cy="2760970"/>
          </a:xfrm>
        </p:spPr>
        <p:txBody>
          <a:bodyPr vert="horz" lIns="0" tIns="0" rIns="0" bIns="0" rtlCol="0" anchor="t">
            <a:noAutofit/>
          </a:bodyPr>
          <a:lstStyle/>
          <a:p>
            <a:pPr marL="342900" indent="-342900">
              <a:buFont typeface="Calibri" panose="020B0604020202020204" pitchFamily="34" charset="0"/>
              <a:buChar char="-"/>
            </a:pPr>
            <a:r>
              <a:rPr lang="it-IT"/>
              <a:t>Total population activation</a:t>
            </a:r>
          </a:p>
          <a:p>
            <a:pPr marL="342900" indent="-342900">
              <a:buFont typeface="Calibri" panose="020B0604020202020204" pitchFamily="34" charset="0"/>
              <a:buChar char="-"/>
            </a:pPr>
            <a:r>
              <a:rPr lang="it-IT"/>
              <a:t>Tonotopic fiber activation (where?)</a:t>
            </a:r>
          </a:p>
        </p:txBody>
      </p:sp>
      <p:sp>
        <p:nvSpPr>
          <p:cNvPr id="10" name="CasellaDiTesto 9">
            <a:extLst>
              <a:ext uri="{FF2B5EF4-FFF2-40B4-BE49-F238E27FC236}">
                <a16:creationId xmlns:a16="http://schemas.microsoft.com/office/drawing/2014/main" id="{312CF8A9-8E2A-193C-1733-CA264F452AF4}"/>
              </a:ext>
            </a:extLst>
          </p:cNvPr>
          <p:cNvSpPr txBox="1"/>
          <p:nvPr/>
        </p:nvSpPr>
        <p:spPr>
          <a:xfrm>
            <a:off x="5316667" y="1857077"/>
            <a:ext cx="48842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t>Bushy cells, gammatone, 500Hz</a:t>
            </a:r>
          </a:p>
        </p:txBody>
      </p:sp>
      <p:sp>
        <p:nvSpPr>
          <p:cNvPr id="11" name="TextBox 10">
            <a:extLst>
              <a:ext uri="{FF2B5EF4-FFF2-40B4-BE49-F238E27FC236}">
                <a16:creationId xmlns:a16="http://schemas.microsoft.com/office/drawing/2014/main" id="{A61AEE1C-2F8B-24BC-24C4-1AE096027547}"/>
              </a:ext>
            </a:extLst>
          </p:cNvPr>
          <p:cNvSpPr txBox="1"/>
          <p:nvPr/>
        </p:nvSpPr>
        <p:spPr>
          <a:xfrm>
            <a:off x="5966137" y="4789843"/>
            <a:ext cx="4023683" cy="369332"/>
          </a:xfrm>
          <a:prstGeom prst="rect">
            <a:avLst/>
          </a:prstGeom>
          <a:noFill/>
        </p:spPr>
        <p:txBody>
          <a:bodyPr wrap="square" rtlCol="0">
            <a:spAutoFit/>
          </a:bodyPr>
          <a:lstStyle/>
          <a:p>
            <a:r>
              <a:rPr lang="en-US"/>
              <a:t>Bushy cells, 0°, Tonotopic activation</a:t>
            </a:r>
          </a:p>
        </p:txBody>
      </p:sp>
      <p:pic>
        <p:nvPicPr>
          <p:cNvPr id="9" name="Immagine 8" descr="Immagine che contiene schermata, linea, diagramma&#10;&#10;Descrizione generata automaticamente">
            <a:extLst>
              <a:ext uri="{FF2B5EF4-FFF2-40B4-BE49-F238E27FC236}">
                <a16:creationId xmlns:a16="http://schemas.microsoft.com/office/drawing/2014/main" id="{085B7E9A-B718-83A8-2002-D92A996A2921}"/>
              </a:ext>
            </a:extLst>
          </p:cNvPr>
          <p:cNvPicPr>
            <a:picLocks noChangeAspect="1"/>
          </p:cNvPicPr>
          <p:nvPr/>
        </p:nvPicPr>
        <p:blipFill>
          <a:blip r:embed="rId3"/>
          <a:stretch>
            <a:fillRect/>
          </a:stretch>
        </p:blipFill>
        <p:spPr>
          <a:xfrm>
            <a:off x="4166011" y="5159175"/>
            <a:ext cx="7185558" cy="1738905"/>
          </a:xfrm>
          <a:prstGeom prst="rect">
            <a:avLst/>
          </a:prstGeom>
        </p:spPr>
      </p:pic>
      <p:cxnSp>
        <p:nvCxnSpPr>
          <p:cNvPr id="12" name="Straight Connector 11">
            <a:extLst>
              <a:ext uri="{FF2B5EF4-FFF2-40B4-BE49-F238E27FC236}">
                <a16:creationId xmlns:a16="http://schemas.microsoft.com/office/drawing/2014/main" id="{1132460F-215F-B56F-2232-A77A8365E81B}"/>
              </a:ext>
            </a:extLst>
          </p:cNvPr>
          <p:cNvCxnSpPr>
            <a:cxnSpLocks/>
          </p:cNvCxnSpPr>
          <p:nvPr/>
        </p:nvCxnSpPr>
        <p:spPr>
          <a:xfrm>
            <a:off x="7315200" y="2253668"/>
            <a:ext cx="148389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13" name="Immagine 12">
            <a:extLst>
              <a:ext uri="{FF2B5EF4-FFF2-40B4-BE49-F238E27FC236}">
                <a16:creationId xmlns:a16="http://schemas.microsoft.com/office/drawing/2014/main" id="{27E50407-5205-2B29-C248-89B6F338027A}"/>
              </a:ext>
            </a:extLst>
          </p:cNvPr>
          <p:cNvPicPr>
            <a:picLocks noChangeAspect="1"/>
          </p:cNvPicPr>
          <p:nvPr/>
        </p:nvPicPr>
        <p:blipFill>
          <a:blip r:embed="rId4"/>
          <a:srcRect t="10783"/>
          <a:stretch/>
        </p:blipFill>
        <p:spPr>
          <a:xfrm>
            <a:off x="3224893" y="2398294"/>
            <a:ext cx="9062356" cy="2561507"/>
          </a:xfrm>
          <a:prstGeom prst="rect">
            <a:avLst/>
          </a:prstGeom>
        </p:spPr>
      </p:pic>
      <p:grpSp>
        <p:nvGrpSpPr>
          <p:cNvPr id="14" name="Group 13">
            <a:extLst>
              <a:ext uri="{FF2B5EF4-FFF2-40B4-BE49-F238E27FC236}">
                <a16:creationId xmlns:a16="http://schemas.microsoft.com/office/drawing/2014/main" id="{3295A454-DD37-BFFA-169D-14D2117773F0}"/>
              </a:ext>
            </a:extLst>
          </p:cNvPr>
          <p:cNvGrpSpPr/>
          <p:nvPr/>
        </p:nvGrpSpPr>
        <p:grpSpPr>
          <a:xfrm>
            <a:off x="10525643" y="1050714"/>
            <a:ext cx="1620289" cy="614538"/>
            <a:chOff x="8061960" y="633164"/>
            <a:chExt cx="1620289" cy="840083"/>
          </a:xfrm>
        </p:grpSpPr>
        <p:sp>
          <p:nvSpPr>
            <p:cNvPr id="15" name="Rectangle: Rounded Corners 14">
              <a:extLst>
                <a:ext uri="{FF2B5EF4-FFF2-40B4-BE49-F238E27FC236}">
                  <a16:creationId xmlns:a16="http://schemas.microsoft.com/office/drawing/2014/main" id="{3D5618D1-3F4C-C526-9DC7-56B7D4DAFBF9}"/>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6" name="Group 15">
              <a:extLst>
                <a:ext uri="{FF2B5EF4-FFF2-40B4-BE49-F238E27FC236}">
                  <a16:creationId xmlns:a16="http://schemas.microsoft.com/office/drawing/2014/main" id="{705B8775-3CDB-5136-DF7A-004621791DD9}"/>
                </a:ext>
              </a:extLst>
            </p:cNvPr>
            <p:cNvGrpSpPr/>
            <p:nvPr/>
          </p:nvGrpSpPr>
          <p:grpSpPr>
            <a:xfrm>
              <a:off x="8269085" y="667606"/>
              <a:ext cx="1288473" cy="369332"/>
              <a:chOff x="8269085" y="667606"/>
              <a:chExt cx="1288473" cy="369332"/>
            </a:xfrm>
          </p:grpSpPr>
          <p:sp>
            <p:nvSpPr>
              <p:cNvPr id="20" name="TextBox 19">
                <a:extLst>
                  <a:ext uri="{FF2B5EF4-FFF2-40B4-BE49-F238E27FC236}">
                    <a16:creationId xmlns:a16="http://schemas.microsoft.com/office/drawing/2014/main" id="{0301D7EC-DB2E-F7FC-F3A8-5AF655ED3953}"/>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1" name="Straight Connector 20">
                <a:extLst>
                  <a:ext uri="{FF2B5EF4-FFF2-40B4-BE49-F238E27FC236}">
                    <a16:creationId xmlns:a16="http://schemas.microsoft.com/office/drawing/2014/main" id="{A2549AE5-B775-DB12-D9E8-F0264D20E84B}"/>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1AE98DDB-5FF3-8AE0-A6AE-85E4A452DD79}"/>
                </a:ext>
              </a:extLst>
            </p:cNvPr>
            <p:cNvGrpSpPr/>
            <p:nvPr/>
          </p:nvGrpSpPr>
          <p:grpSpPr>
            <a:xfrm>
              <a:off x="8269085" y="1038449"/>
              <a:ext cx="1376033" cy="369332"/>
              <a:chOff x="8269085" y="1038449"/>
              <a:chExt cx="1376033" cy="369332"/>
            </a:xfrm>
          </p:grpSpPr>
          <p:sp>
            <p:nvSpPr>
              <p:cNvPr id="18" name="TextBox 17">
                <a:extLst>
                  <a:ext uri="{FF2B5EF4-FFF2-40B4-BE49-F238E27FC236}">
                    <a16:creationId xmlns:a16="http://schemas.microsoft.com/office/drawing/2014/main" id="{C195FB01-6AAC-8F56-F30A-08FC14A32F63}"/>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19" name="Straight Connector 18">
                <a:extLst>
                  <a:ext uri="{FF2B5EF4-FFF2-40B4-BE49-F238E27FC236}">
                    <a16:creationId xmlns:a16="http://schemas.microsoft.com/office/drawing/2014/main" id="{6373DA92-8192-ED00-5B2E-BEBFE1659CF0}"/>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2" name="Segnaposto contenuto 7" descr="Immagine che contiene diagramma, testo, Elementi grafici&#10;&#10;Descrizione generata automaticamente">
            <a:extLst>
              <a:ext uri="{FF2B5EF4-FFF2-40B4-BE49-F238E27FC236}">
                <a16:creationId xmlns:a16="http://schemas.microsoft.com/office/drawing/2014/main" id="{0DD6F747-040D-A88E-AC71-E719E7CDD02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05991" y="310429"/>
            <a:ext cx="3221351" cy="1530960"/>
          </a:xfrm>
          <a:prstGeom prst="rect">
            <a:avLst/>
          </a:prstGeom>
        </p:spPr>
      </p:pic>
      <p:pic>
        <p:nvPicPr>
          <p:cNvPr id="23" name="Segnaposto contenuto 7" descr="Immagine che contiene diagramma, testo, Elementi grafici&#10;&#10;Descrizione generata automaticamente">
            <a:extLst>
              <a:ext uri="{FF2B5EF4-FFF2-40B4-BE49-F238E27FC236}">
                <a16:creationId xmlns:a16="http://schemas.microsoft.com/office/drawing/2014/main" id="{3AB932E2-21FA-D3FE-C65F-94A7345D10B5}"/>
              </a:ext>
            </a:extLst>
          </p:cNvPr>
          <p:cNvPicPr>
            <a:picLocks noChangeAspect="1"/>
          </p:cNvPicPr>
          <p:nvPr/>
        </p:nvPicPr>
        <p:blipFill>
          <a:blip r:embed="rId6">
            <a:clrChange>
              <a:clrFrom>
                <a:srgbClr val="FFFFFF"/>
              </a:clrFrom>
              <a:clrTo>
                <a:srgbClr val="FFFFFF">
                  <a:alpha val="0"/>
                </a:srgbClr>
              </a:clrTo>
            </a:clrChange>
            <a:alphaModFix amt="50000"/>
            <a:extLst>
              <a:ext uri="{BEBA8EAE-BF5A-486C-A8C5-ECC9F3942E4B}">
                <a14:imgProps xmlns:a14="http://schemas.microsoft.com/office/drawing/2010/main">
                  <a14:imgLayer r:embed="rId7">
                    <a14:imgEffect>
                      <a14:backgroundRemoval t="21495" b="58466" l="14000" r="21219">
                        <a14:foregroundMark x1="15563" y1="52844" x2="16250" y2="55688"/>
                        <a14:foregroundMark x1="16125" y1="57341" x2="16125" y2="57341"/>
                        <a14:foregroundMark x1="16125" y1="56614" x2="16125" y2="56614"/>
                        <a14:foregroundMark x1="15969" y1="53968" x2="16094" y2="57077"/>
                        <a14:foregroundMark x1="16125" y1="56680" x2="16094" y2="58466"/>
                      </a14:backgroundRemoval>
                    </a14:imgEffect>
                  </a14:imgLayer>
                </a14:imgProps>
              </a:ext>
            </a:extLst>
          </a:blip>
          <a:srcRect l="13157" t="17122" r="77879" b="38854"/>
          <a:stretch/>
        </p:blipFill>
        <p:spPr>
          <a:xfrm>
            <a:off x="4127302" y="576982"/>
            <a:ext cx="288758" cy="674004"/>
          </a:xfrm>
          <a:prstGeom prst="rect">
            <a:avLst/>
          </a:prstGeom>
        </p:spPr>
      </p:pic>
    </p:spTree>
    <p:extLst>
      <p:ext uri="{BB962C8B-B14F-4D97-AF65-F5344CB8AC3E}">
        <p14:creationId xmlns:p14="http://schemas.microsoft.com/office/powerpoint/2010/main" val="22887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000" fill="hold"/>
                                        <p:tgtEl>
                                          <p:spTgt spid="23"/>
                                        </p:tgtEl>
                                        <p:attrNameLst>
                                          <p:attrName>r</p:attrName>
                                        </p:attrNameLst>
                                      </p:cBhvr>
                                    </p:animRot>
                                  </p:childTnLst>
                                </p:cTn>
                              </p:par>
                              <p:par>
                                <p:cTn id="7" presetID="42" presetClass="path" presetSubtype="0" accel="50000" decel="50000" fill="hold" nodeType="withEffect">
                                  <p:stCondLst>
                                    <p:cond delay="0"/>
                                  </p:stCondLst>
                                  <p:childTnLst>
                                    <p:animMotion origin="layout" path="M -6.25E-7 -1.85185E-6 L 0.28529 0.74653 " pathEditMode="relative" rAng="0" ptsTypes="AA">
                                      <p:cBhvr>
                                        <p:cTn id="8" dur="2000" fill="hold"/>
                                        <p:tgtEl>
                                          <p:spTgt spid="23"/>
                                        </p:tgtEl>
                                        <p:attrNameLst>
                                          <p:attrName>ppt_x</p:attrName>
                                          <p:attrName>ppt_y</p:attrName>
                                        </p:attrNameLst>
                                      </p:cBhvr>
                                      <p:rCtr x="14258" y="37315"/>
                                    </p:animMotion>
                                  </p:childTnLst>
                                </p:cTn>
                              </p:par>
                              <p:par>
                                <p:cTn id="9" presetID="6" presetClass="emph" presetSubtype="0" fill="hold" nodeType="withEffect">
                                  <p:stCondLst>
                                    <p:cond delay="0"/>
                                  </p:stCondLst>
                                  <p:childTnLst>
                                    <p:animScale>
                                      <p:cBhvr>
                                        <p:cTn id="10" dur="2000" fill="hold"/>
                                        <p:tgtEl>
                                          <p:spTgt spid="23"/>
                                        </p:tgtEl>
                                      </p:cBhvr>
                                      <p:by x="100000" y="900000"/>
                                    </p:animScale>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23"/>
                                        </p:tgtEl>
                                      </p:cBhvr>
                                    </p:animEffect>
                                    <p:set>
                                      <p:cBhvr>
                                        <p:cTn id="14" dur="1" fill="hold">
                                          <p:stCondLst>
                                            <p:cond delay="499"/>
                                          </p:stCondLst>
                                        </p:cTn>
                                        <p:tgtEl>
                                          <p:spTgt spid="2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8" presetClass="emph" presetSubtype="0" fill="hold" nodeType="clickEffect">
                                  <p:stCondLst>
                                    <p:cond delay="0"/>
                                  </p:stCondLst>
                                  <p:childTnLst>
                                    <p:animRot by="5400000">
                                      <p:cBhvr>
                                        <p:cTn id="18" dur="2000" fill="hold"/>
                                        <p:tgtEl>
                                          <p:spTgt spid="9"/>
                                        </p:tgtEl>
                                        <p:attrNameLst>
                                          <p:attrName>r</p:attrName>
                                        </p:attrNameLst>
                                      </p:cBhvr>
                                    </p:animRot>
                                  </p:childTnLst>
                                </p:cTn>
                              </p:par>
                              <p:par>
                                <p:cTn id="19" presetID="42" presetClass="path" presetSubtype="0" accel="50000" decel="50000" fill="hold" nodeType="withEffect">
                                  <p:stCondLst>
                                    <p:cond delay="0"/>
                                  </p:stCondLst>
                                  <p:childTnLst>
                                    <p:animMotion origin="layout" path="M 1.875E-6 4.81481E-6 L -0.01485 -0.35 " pathEditMode="relative" rAng="0" ptsTypes="AA">
                                      <p:cBhvr>
                                        <p:cTn id="20" dur="2000" fill="hold"/>
                                        <p:tgtEl>
                                          <p:spTgt spid="9"/>
                                        </p:tgtEl>
                                        <p:attrNameLst>
                                          <p:attrName>ppt_x</p:attrName>
                                          <p:attrName>ppt_y</p:attrName>
                                        </p:attrNameLst>
                                      </p:cBhvr>
                                      <p:rCtr x="-742" y="-17500"/>
                                    </p:animMotion>
                                  </p:childTnLst>
                                </p:cTn>
                              </p:par>
                              <p:par>
                                <p:cTn id="21" presetID="6" presetClass="emph" presetSubtype="0" fill="hold" nodeType="withEffect">
                                  <p:stCondLst>
                                    <p:cond delay="0"/>
                                  </p:stCondLst>
                                  <p:childTnLst>
                                    <p:animScale>
                                      <p:cBhvr>
                                        <p:cTn id="22" dur="2000" fill="hold"/>
                                        <p:tgtEl>
                                          <p:spTgt spid="9"/>
                                        </p:tgtEl>
                                      </p:cBhvr>
                                      <p:by x="28000" y="28000"/>
                                    </p:animScale>
                                  </p:childTnLst>
                                </p:cTn>
                              </p:par>
                            </p:childTnLst>
                          </p:cTn>
                        </p:par>
                        <p:par>
                          <p:cTn id="23" fill="hold">
                            <p:stCondLst>
                              <p:cond delay="2000"/>
                            </p:stCondLst>
                            <p:childTnLst>
                              <p:par>
                                <p:cTn id="24" presetID="10" presetClass="exit" presetSubtype="0" fill="hold" nodeType="after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egnaposto contenuto 6">
            <a:extLst>
              <a:ext uri="{FF2B5EF4-FFF2-40B4-BE49-F238E27FC236}">
                <a16:creationId xmlns:a16="http://schemas.microsoft.com/office/drawing/2014/main" id="{FA0746B8-BB6A-E65A-4DF3-44D64D1AD340}"/>
              </a:ext>
            </a:extLst>
          </p:cNvPr>
          <p:cNvSpPr txBox="1">
            <a:spLocks/>
          </p:cNvSpPr>
          <p:nvPr/>
        </p:nvSpPr>
        <p:spPr>
          <a:xfrm>
            <a:off x="3521867" y="3522123"/>
            <a:ext cx="3686969" cy="623582"/>
          </a:xfrm>
          <a:prstGeom prst="rect">
            <a:avLst/>
          </a:prstGeom>
          <a:noFill/>
        </p:spPr>
        <p:txBody>
          <a:bodyPr vert="horz" lIns="0" tIns="0" rIns="0" bIns="0" rtlCol="0" anchor="t">
            <a:noAutofit/>
          </a:bodyPr>
          <a:lstStyle>
            <a:lvl1pPr marL="0" indent="0" algn="l" defTabSz="914400" rtl="0" eaLnBrk="1" latinLnBrk="0" hangingPunct="1">
              <a:lnSpc>
                <a:spcPct val="120000"/>
              </a:lnSpc>
              <a:spcBef>
                <a:spcPts val="0"/>
              </a:spcBef>
              <a:buFont typeface="Arial" panose="020B0604020202020204" pitchFamily="34" charset="0"/>
              <a:buNone/>
              <a:defRPr lang="it-IT" sz="2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400" kern="120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400" kern="120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Calibri" panose="020B0604020202020204" pitchFamily="34" charset="0"/>
              <a:buChar char="-"/>
            </a:pPr>
            <a:r>
              <a:rPr lang="en-US"/>
              <a:t>Zero-degree accuracy</a:t>
            </a:r>
          </a:p>
        </p:txBody>
      </p:sp>
      <p:pic>
        <p:nvPicPr>
          <p:cNvPr id="13" name="Immagine 10">
            <a:extLst>
              <a:ext uri="{FF2B5EF4-FFF2-40B4-BE49-F238E27FC236}">
                <a16:creationId xmlns:a16="http://schemas.microsoft.com/office/drawing/2014/main" id="{DA832900-3F92-A917-0C02-EB200527BC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3428" t="4739" r="419" b="309"/>
          <a:stretch/>
        </p:blipFill>
        <p:spPr>
          <a:xfrm>
            <a:off x="7515225" y="2937765"/>
            <a:ext cx="3308334" cy="1798088"/>
          </a:xfrm>
          <a:prstGeom prst="rect">
            <a:avLst/>
          </a:prstGeom>
          <a:ln>
            <a:solidFill>
              <a:schemeClr val="tx1"/>
            </a:solidFill>
          </a:ln>
        </p:spPr>
      </p:pic>
      <p:sp>
        <p:nvSpPr>
          <p:cNvPr id="2" name="Titolo 1">
            <a:extLst>
              <a:ext uri="{FF2B5EF4-FFF2-40B4-BE49-F238E27FC236}">
                <a16:creationId xmlns:a16="http://schemas.microsoft.com/office/drawing/2014/main" id="{F98667C0-8602-06E4-3093-481D916EC97C}"/>
              </a:ext>
            </a:extLst>
          </p:cNvPr>
          <p:cNvSpPr>
            <a:spLocks noGrp="1"/>
          </p:cNvSpPr>
          <p:nvPr>
            <p:ph type="title"/>
          </p:nvPr>
        </p:nvSpPr>
        <p:spPr>
          <a:xfrm>
            <a:off x="334964" y="808073"/>
            <a:ext cx="2884657" cy="2148621"/>
          </a:xfrm>
        </p:spPr>
        <p:txBody>
          <a:bodyPr/>
          <a:lstStyle/>
          <a:p>
            <a:r>
              <a:rPr lang="it-IT" err="1"/>
              <a:t>Inferior</a:t>
            </a:r>
            <a:r>
              <a:rPr lang="it-IT"/>
              <a:t> </a:t>
            </a:r>
            <a:r>
              <a:rPr lang="it-IT" err="1"/>
              <a:t>Colliculus</a:t>
            </a:r>
            <a:r>
              <a:rPr lang="it-IT"/>
              <a:t> Model</a:t>
            </a:r>
          </a:p>
        </p:txBody>
      </p:sp>
      <p:pic>
        <p:nvPicPr>
          <p:cNvPr id="17" name="Immagine 13" descr="Immagine che contiene schermata, linea, Policromia, arte&#10;&#10;Descrizione generata automaticamente">
            <a:extLst>
              <a:ext uri="{FF2B5EF4-FFF2-40B4-BE49-F238E27FC236}">
                <a16:creationId xmlns:a16="http://schemas.microsoft.com/office/drawing/2014/main" id="{95654BD4-1927-A75A-75B1-43B430051AF2}"/>
              </a:ext>
            </a:extLst>
          </p:cNvPr>
          <p:cNvPicPr>
            <a:picLocks noChangeAspect="1"/>
          </p:cNvPicPr>
          <p:nvPr/>
        </p:nvPicPr>
        <p:blipFill>
          <a:blip r:embed="rId6"/>
          <a:srcRect l="3884" t="3646" r="-129"/>
          <a:stretch/>
        </p:blipFill>
        <p:spPr>
          <a:xfrm>
            <a:off x="7520940" y="956869"/>
            <a:ext cx="3302618" cy="1739925"/>
          </a:xfrm>
          <a:prstGeom prst="rect">
            <a:avLst/>
          </a:prstGeom>
          <a:ln>
            <a:solidFill>
              <a:schemeClr val="tx1"/>
            </a:solidFill>
          </a:ln>
        </p:spPr>
      </p:pic>
      <p:sp>
        <p:nvSpPr>
          <p:cNvPr id="18" name="CasellaDiTesto 14">
            <a:extLst>
              <a:ext uri="{FF2B5EF4-FFF2-40B4-BE49-F238E27FC236}">
                <a16:creationId xmlns:a16="http://schemas.microsoft.com/office/drawing/2014/main" id="{2C7A37BF-0139-8BEE-B288-81A9C505FD12}"/>
              </a:ext>
            </a:extLst>
          </p:cNvPr>
          <p:cNvSpPr txBox="1"/>
          <p:nvPr/>
        </p:nvSpPr>
        <p:spPr>
          <a:xfrm>
            <a:off x="3371850" y="1433817"/>
            <a:ext cx="3838575" cy="505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0000"/>
              </a:lnSpc>
              <a:buFont typeface="Calibri"/>
              <a:buChar char="-"/>
            </a:pPr>
            <a:r>
              <a:rPr lang="it-IT" sz="2400"/>
              <a:t>Steepness around zero</a:t>
            </a:r>
            <a:endParaRPr lang="en-US" sz="2400"/>
          </a:p>
        </p:txBody>
      </p:sp>
      <p:sp>
        <p:nvSpPr>
          <p:cNvPr id="3" name="Segnaposto data 2">
            <a:extLst>
              <a:ext uri="{FF2B5EF4-FFF2-40B4-BE49-F238E27FC236}">
                <a16:creationId xmlns:a16="http://schemas.microsoft.com/office/drawing/2014/main" id="{A7EDDDDE-E0F4-C5C1-B10F-B2EA8FBAD29B}"/>
              </a:ext>
            </a:extLst>
          </p:cNvPr>
          <p:cNvSpPr>
            <a:spLocks noGrp="1"/>
          </p:cNvSpPr>
          <p:nvPr>
            <p:ph type="dt" sz="half" idx="10"/>
          </p:nvPr>
        </p:nvSpPr>
        <p:spPr/>
        <p:txBody>
          <a:bodyPr/>
          <a:lstStyle/>
          <a:p>
            <a:fld id="{DFCDE462-6569-4A5D-A712-C9C868F3E924}" type="datetime1">
              <a:rPr lang="it-IT" smtClean="0"/>
              <a:t>16/12/2024</a:t>
            </a:fld>
            <a:endParaRPr lang="it-IT"/>
          </a:p>
        </p:txBody>
      </p:sp>
      <p:sp>
        <p:nvSpPr>
          <p:cNvPr id="4" name="Segnaposto piè di pagina 3">
            <a:extLst>
              <a:ext uri="{FF2B5EF4-FFF2-40B4-BE49-F238E27FC236}">
                <a16:creationId xmlns:a16="http://schemas.microsoft.com/office/drawing/2014/main" id="{4A9E6041-7385-71C6-15E0-4A3EC8867507}"/>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4B0C1AD-5EC2-681B-CDC1-AB61EE6BC154}"/>
              </a:ext>
            </a:extLst>
          </p:cNvPr>
          <p:cNvSpPr>
            <a:spLocks noGrp="1"/>
          </p:cNvSpPr>
          <p:nvPr>
            <p:ph type="sldNum" sz="quarter" idx="12"/>
          </p:nvPr>
        </p:nvSpPr>
        <p:spPr/>
        <p:txBody>
          <a:bodyPr/>
          <a:lstStyle/>
          <a:p>
            <a:fld id="{3135EEA2-8D42-4D46-95A6-66E65FDC5EB1}" type="slidenum">
              <a:rPr lang="it-IT" smtClean="0"/>
              <a:pPr/>
              <a:t>28</a:t>
            </a:fld>
            <a:endParaRPr lang="it-IT"/>
          </a:p>
        </p:txBody>
      </p:sp>
      <p:sp>
        <p:nvSpPr>
          <p:cNvPr id="6" name="Segnaposto testo 5">
            <a:extLst>
              <a:ext uri="{FF2B5EF4-FFF2-40B4-BE49-F238E27FC236}">
                <a16:creationId xmlns:a16="http://schemas.microsoft.com/office/drawing/2014/main" id="{08E3588A-47DE-E21A-92EE-FF3D7DF8D976}"/>
              </a:ext>
            </a:extLst>
          </p:cNvPr>
          <p:cNvSpPr>
            <a:spLocks noGrp="1"/>
          </p:cNvSpPr>
          <p:nvPr>
            <p:ph type="body" sz="quarter" idx="13"/>
          </p:nvPr>
        </p:nvSpPr>
        <p:spPr>
          <a:xfrm>
            <a:off x="334962" y="3667539"/>
            <a:ext cx="2758078" cy="2822161"/>
          </a:xfrm>
        </p:spPr>
        <p:txBody>
          <a:bodyPr vert="horz" lIns="0" tIns="0" rIns="0" bIns="0" rtlCol="0" anchor="t">
            <a:normAutofit/>
          </a:bodyPr>
          <a:lstStyle/>
          <a:p>
            <a:pPr marL="285750" indent="-285750">
              <a:buFont typeface="Calibri" panose="020B0604020202020204" pitchFamily="34" charset="0"/>
              <a:buChar char="-"/>
            </a:pPr>
            <a:r>
              <a:rPr lang="it-IT"/>
              <a:t>Fit difference in activation to a sigmoid</a:t>
            </a:r>
          </a:p>
          <a:p>
            <a:pPr marL="285750" indent="-285750">
              <a:buFont typeface="Calibri" panose="020B0604020202020204" pitchFamily="34" charset="0"/>
              <a:buChar char="-"/>
            </a:pPr>
            <a:r>
              <a:rPr lang="it-IT"/>
              <a:t>Following metrics were evaluated:</a:t>
            </a:r>
          </a:p>
        </p:txBody>
      </p:sp>
      <p:sp>
        <p:nvSpPr>
          <p:cNvPr id="16" name="CasellaDiTesto 15">
            <a:extLst>
              <a:ext uri="{FF2B5EF4-FFF2-40B4-BE49-F238E27FC236}">
                <a16:creationId xmlns:a16="http://schemas.microsoft.com/office/drawing/2014/main" id="{E676D757-8290-DE63-AA0E-679659580940}"/>
              </a:ext>
            </a:extLst>
          </p:cNvPr>
          <p:cNvSpPr txBox="1"/>
          <p:nvPr/>
        </p:nvSpPr>
        <p:spPr>
          <a:xfrm>
            <a:off x="3371850" y="5424488"/>
            <a:ext cx="2743200" cy="5058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20000"/>
              </a:lnSpc>
              <a:buFont typeface="Calibri"/>
              <a:buChar char="-"/>
            </a:pPr>
            <a:r>
              <a:rPr lang="it-IT" sz="2400"/>
              <a:t>Range</a:t>
            </a:r>
            <a:endParaRPr lang="it-IT"/>
          </a:p>
        </p:txBody>
      </p:sp>
      <p:grpSp>
        <p:nvGrpSpPr>
          <p:cNvPr id="21" name="Group 20">
            <a:extLst>
              <a:ext uri="{FF2B5EF4-FFF2-40B4-BE49-F238E27FC236}">
                <a16:creationId xmlns:a16="http://schemas.microsoft.com/office/drawing/2014/main" id="{970F51A5-BA5C-CB71-6194-1AB85B49C548}"/>
              </a:ext>
            </a:extLst>
          </p:cNvPr>
          <p:cNvGrpSpPr/>
          <p:nvPr/>
        </p:nvGrpSpPr>
        <p:grpSpPr>
          <a:xfrm>
            <a:off x="7517763" y="4976824"/>
            <a:ext cx="3308334" cy="1683920"/>
            <a:chOff x="7522224" y="4836907"/>
            <a:chExt cx="3342138" cy="1683920"/>
          </a:xfrm>
        </p:grpSpPr>
        <p:pic>
          <p:nvPicPr>
            <p:cNvPr id="12" name="Immagine 11">
              <a:extLst>
                <a:ext uri="{FF2B5EF4-FFF2-40B4-BE49-F238E27FC236}">
                  <a16:creationId xmlns:a16="http://schemas.microsoft.com/office/drawing/2014/main" id="{6852A32B-EEA8-692E-4517-A051DE38CC6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3523" t="4730" b="983"/>
            <a:stretch/>
          </p:blipFill>
          <p:spPr>
            <a:xfrm>
              <a:off x="7522224" y="4836907"/>
              <a:ext cx="3342138" cy="1683920"/>
            </a:xfrm>
            <a:prstGeom prst="rect">
              <a:avLst/>
            </a:prstGeom>
            <a:ln>
              <a:solidFill>
                <a:schemeClr val="tx1"/>
              </a:solidFill>
            </a:ln>
          </p:spPr>
        </p:pic>
        <p:cxnSp>
          <p:nvCxnSpPr>
            <p:cNvPr id="19" name="Straight Arrow Connector 18">
              <a:extLst>
                <a:ext uri="{FF2B5EF4-FFF2-40B4-BE49-F238E27FC236}">
                  <a16:creationId xmlns:a16="http://schemas.microsoft.com/office/drawing/2014/main" id="{BEDBFABB-32E7-6869-42E1-9AA7632057AB}"/>
                </a:ext>
              </a:extLst>
            </p:cNvPr>
            <p:cNvCxnSpPr>
              <a:cxnSpLocks/>
            </p:cNvCxnSpPr>
            <p:nvPr/>
          </p:nvCxnSpPr>
          <p:spPr>
            <a:xfrm>
              <a:off x="7682854" y="4930815"/>
              <a:ext cx="0" cy="1558885"/>
            </a:xfrm>
            <a:prstGeom prst="straightConnector1">
              <a:avLst/>
            </a:prstGeom>
            <a:ln w="38100">
              <a:solidFill>
                <a:srgbClr val="6949AE"/>
              </a:solidFill>
              <a:headEnd type="triangle"/>
              <a:tailEnd type="triangle"/>
            </a:ln>
          </p:spPr>
          <p:style>
            <a:lnRef idx="2">
              <a:schemeClr val="dk1"/>
            </a:lnRef>
            <a:fillRef idx="0">
              <a:schemeClr val="dk1"/>
            </a:fillRef>
            <a:effectRef idx="1">
              <a:schemeClr val="dk1"/>
            </a:effectRef>
            <a:fontRef idx="minor">
              <a:schemeClr val="tx1"/>
            </a:fontRef>
          </p:style>
        </p:cxnSp>
      </p:grpSp>
      <p:sp>
        <p:nvSpPr>
          <p:cNvPr id="9" name="TextBox 8">
            <a:extLst>
              <a:ext uri="{FF2B5EF4-FFF2-40B4-BE49-F238E27FC236}">
                <a16:creationId xmlns:a16="http://schemas.microsoft.com/office/drawing/2014/main" id="{359C4ED9-BC2F-558A-4BDF-261B95DDC9C4}"/>
              </a:ext>
            </a:extLst>
          </p:cNvPr>
          <p:cNvSpPr txBox="1"/>
          <p:nvPr/>
        </p:nvSpPr>
        <p:spPr>
          <a:xfrm rot="16200000">
            <a:off x="6487793" y="1696026"/>
            <a:ext cx="1682226" cy="261610"/>
          </a:xfrm>
          <a:prstGeom prst="rect">
            <a:avLst/>
          </a:prstGeom>
          <a:noFill/>
        </p:spPr>
        <p:txBody>
          <a:bodyPr wrap="square" rtlCol="0">
            <a:spAutoFit/>
          </a:bodyPr>
          <a:lstStyle/>
          <a:p>
            <a:r>
              <a:rPr lang="en-US" sz="1100"/>
              <a:t>Normalized </a:t>
            </a:r>
            <a:r>
              <a:rPr lang="el-GR" sz="1100"/>
              <a:t>Δ</a:t>
            </a:r>
            <a:r>
              <a:rPr lang="en-US" sz="1100"/>
              <a:t> response</a:t>
            </a:r>
          </a:p>
        </p:txBody>
      </p:sp>
      <p:pic>
        <p:nvPicPr>
          <p:cNvPr id="7" name="Immagine 12">
            <a:extLst>
              <a:ext uri="{FF2B5EF4-FFF2-40B4-BE49-F238E27FC236}">
                <a16:creationId xmlns:a16="http://schemas.microsoft.com/office/drawing/2014/main" id="{39901415-2B78-135C-3803-9D4C8DB18CF6}"/>
              </a:ext>
            </a:extLst>
          </p:cNvPr>
          <p:cNvPicPr>
            <a:picLocks noChangeAspect="1"/>
          </p:cNvPicPr>
          <p:nvPr/>
        </p:nvPicPr>
        <p:blipFill>
          <a:blip r:embed="rId9"/>
          <a:srcRect l="11888" t="84134" r="15360"/>
          <a:stretch/>
        </p:blipFill>
        <p:spPr>
          <a:xfrm>
            <a:off x="7515225" y="2696794"/>
            <a:ext cx="3308332" cy="228611"/>
          </a:xfrm>
          <a:prstGeom prst="rect">
            <a:avLst/>
          </a:prstGeom>
        </p:spPr>
      </p:pic>
      <p:pic>
        <p:nvPicPr>
          <p:cNvPr id="11" name="Immagine 12">
            <a:extLst>
              <a:ext uri="{FF2B5EF4-FFF2-40B4-BE49-F238E27FC236}">
                <a16:creationId xmlns:a16="http://schemas.microsoft.com/office/drawing/2014/main" id="{2347698D-75AD-1F83-06AD-D25D2C2A7A28}"/>
              </a:ext>
            </a:extLst>
          </p:cNvPr>
          <p:cNvPicPr>
            <a:picLocks noChangeAspect="1"/>
          </p:cNvPicPr>
          <p:nvPr/>
        </p:nvPicPr>
        <p:blipFill>
          <a:blip r:embed="rId9"/>
          <a:srcRect l="11764" t="84134" r="15360"/>
          <a:stretch/>
        </p:blipFill>
        <p:spPr>
          <a:xfrm>
            <a:off x="7509509" y="6660332"/>
            <a:ext cx="3314047" cy="228611"/>
          </a:xfrm>
          <a:prstGeom prst="rect">
            <a:avLst/>
          </a:prstGeom>
        </p:spPr>
      </p:pic>
      <p:pic>
        <p:nvPicPr>
          <p:cNvPr id="14" name="Immagine 12">
            <a:extLst>
              <a:ext uri="{FF2B5EF4-FFF2-40B4-BE49-F238E27FC236}">
                <a16:creationId xmlns:a16="http://schemas.microsoft.com/office/drawing/2014/main" id="{FBE17F90-9EFA-F69A-A9E8-B1D1FA35BFB2}"/>
              </a:ext>
            </a:extLst>
          </p:cNvPr>
          <p:cNvPicPr>
            <a:picLocks noChangeAspect="1"/>
          </p:cNvPicPr>
          <p:nvPr/>
        </p:nvPicPr>
        <p:blipFill>
          <a:blip r:embed="rId9"/>
          <a:srcRect l="11680" t="84134" r="15360"/>
          <a:stretch/>
        </p:blipFill>
        <p:spPr>
          <a:xfrm>
            <a:off x="7505699" y="4735647"/>
            <a:ext cx="3317857" cy="228611"/>
          </a:xfrm>
          <a:prstGeom prst="rect">
            <a:avLst/>
          </a:prstGeom>
        </p:spPr>
      </p:pic>
      <p:sp>
        <p:nvSpPr>
          <p:cNvPr id="15" name="TextBox 14">
            <a:extLst>
              <a:ext uri="{FF2B5EF4-FFF2-40B4-BE49-F238E27FC236}">
                <a16:creationId xmlns:a16="http://schemas.microsoft.com/office/drawing/2014/main" id="{9D32888B-9F26-EAEB-7724-C09465EF7D13}"/>
              </a:ext>
            </a:extLst>
          </p:cNvPr>
          <p:cNvSpPr txBox="1"/>
          <p:nvPr/>
        </p:nvSpPr>
        <p:spPr>
          <a:xfrm rot="16200000">
            <a:off x="6487793" y="3721674"/>
            <a:ext cx="1682226" cy="261610"/>
          </a:xfrm>
          <a:prstGeom prst="rect">
            <a:avLst/>
          </a:prstGeom>
          <a:noFill/>
        </p:spPr>
        <p:txBody>
          <a:bodyPr wrap="square" rtlCol="0">
            <a:spAutoFit/>
          </a:bodyPr>
          <a:lstStyle/>
          <a:p>
            <a:r>
              <a:rPr lang="en-US" sz="1100"/>
              <a:t>Normalized </a:t>
            </a:r>
            <a:r>
              <a:rPr lang="el-GR" sz="1100"/>
              <a:t>Δ</a:t>
            </a:r>
            <a:r>
              <a:rPr lang="en-US" sz="1100"/>
              <a:t> response</a:t>
            </a:r>
          </a:p>
        </p:txBody>
      </p:sp>
      <p:sp>
        <p:nvSpPr>
          <p:cNvPr id="20" name="TextBox 19">
            <a:extLst>
              <a:ext uri="{FF2B5EF4-FFF2-40B4-BE49-F238E27FC236}">
                <a16:creationId xmlns:a16="http://schemas.microsoft.com/office/drawing/2014/main" id="{1D200292-9230-C9EE-094C-BD33A9FB00DA}"/>
              </a:ext>
            </a:extLst>
          </p:cNvPr>
          <p:cNvSpPr txBox="1"/>
          <p:nvPr/>
        </p:nvSpPr>
        <p:spPr>
          <a:xfrm rot="16200000">
            <a:off x="6498528" y="5634666"/>
            <a:ext cx="1682226" cy="261610"/>
          </a:xfrm>
          <a:prstGeom prst="rect">
            <a:avLst/>
          </a:prstGeom>
          <a:noFill/>
        </p:spPr>
        <p:txBody>
          <a:bodyPr wrap="square" rtlCol="0">
            <a:spAutoFit/>
          </a:bodyPr>
          <a:lstStyle/>
          <a:p>
            <a:r>
              <a:rPr lang="en-US" sz="1100"/>
              <a:t>Normalized </a:t>
            </a:r>
            <a:r>
              <a:rPr lang="el-GR" sz="1100"/>
              <a:t>Δ</a:t>
            </a:r>
            <a:r>
              <a:rPr lang="en-US" sz="1100"/>
              <a:t> response</a:t>
            </a:r>
          </a:p>
        </p:txBody>
      </p:sp>
    </p:spTree>
    <p:extLst>
      <p:ext uri="{BB962C8B-B14F-4D97-AF65-F5344CB8AC3E}">
        <p14:creationId xmlns:p14="http://schemas.microsoft.com/office/powerpoint/2010/main" val="308555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8" grpId="0"/>
      <p:bldP spid="16" grpId="0"/>
      <p:bldP spid="9" grpId="0"/>
      <p:bldP spid="15" grpId="0"/>
      <p:bldP spid="20" grpId="0"/>
    </p:bld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AFC8D-7433-0BDC-2525-7B741A22284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BC5E6F4-262B-6836-7980-C23AB12867E2}"/>
              </a:ext>
            </a:extLst>
          </p:cNvPr>
          <p:cNvSpPr>
            <a:spLocks noGrp="1"/>
          </p:cNvSpPr>
          <p:nvPr>
            <p:ph type="title"/>
          </p:nvPr>
        </p:nvSpPr>
        <p:spPr/>
        <p:txBody>
          <a:bodyPr/>
          <a:lstStyle/>
          <a:p>
            <a:r>
              <a:rPr lang="it-IT" sz="4400"/>
              <a:t>Results</a:t>
            </a:r>
          </a:p>
        </p:txBody>
      </p:sp>
      <p:sp>
        <p:nvSpPr>
          <p:cNvPr id="3" name="Segnaposto data 2">
            <a:extLst>
              <a:ext uri="{FF2B5EF4-FFF2-40B4-BE49-F238E27FC236}">
                <a16:creationId xmlns:a16="http://schemas.microsoft.com/office/drawing/2014/main" id="{F73AF2CD-41C9-D9EE-01F8-4FB2FA5AB8B3}"/>
              </a:ext>
            </a:extLst>
          </p:cNvPr>
          <p:cNvSpPr>
            <a:spLocks noGrp="1"/>
          </p:cNvSpPr>
          <p:nvPr>
            <p:ph type="dt" sz="half" idx="10"/>
          </p:nvPr>
        </p:nvSpPr>
        <p:spPr/>
        <p:txBody>
          <a:bodyPr/>
          <a:lstStyle/>
          <a:p>
            <a:fld id="{5DD8887C-7619-4982-BD42-A23BF0FC4EDD}" type="datetime1">
              <a:rPr lang="it-IT" smtClean="0"/>
              <a:t>16/12/2024</a:t>
            </a:fld>
            <a:endParaRPr lang="it-IT"/>
          </a:p>
        </p:txBody>
      </p:sp>
      <p:sp>
        <p:nvSpPr>
          <p:cNvPr id="4" name="Segnaposto piè di pagina 3">
            <a:extLst>
              <a:ext uri="{FF2B5EF4-FFF2-40B4-BE49-F238E27FC236}">
                <a16:creationId xmlns:a16="http://schemas.microsoft.com/office/drawing/2014/main" id="{40753851-E067-36BA-9FD8-6E309D7AECD9}"/>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1D8F4F28-C949-9ADE-951F-394D7E48A667}"/>
              </a:ext>
            </a:extLst>
          </p:cNvPr>
          <p:cNvSpPr>
            <a:spLocks noGrp="1"/>
          </p:cNvSpPr>
          <p:nvPr>
            <p:ph type="sldNum" sz="quarter" idx="12"/>
          </p:nvPr>
        </p:nvSpPr>
        <p:spPr/>
        <p:txBody>
          <a:bodyPr/>
          <a:lstStyle/>
          <a:p>
            <a:fld id="{3135EEA2-8D42-4D46-95A6-66E65FDC5EB1}" type="slidenum">
              <a:rPr lang="it-IT" smtClean="0"/>
              <a:pPr/>
              <a:t>29</a:t>
            </a:fld>
            <a:endParaRPr lang="it-IT"/>
          </a:p>
        </p:txBody>
      </p:sp>
      <p:sp>
        <p:nvSpPr>
          <p:cNvPr id="6" name="Segnaposto testo 5">
            <a:extLst>
              <a:ext uri="{FF2B5EF4-FFF2-40B4-BE49-F238E27FC236}">
                <a16:creationId xmlns:a16="http://schemas.microsoft.com/office/drawing/2014/main" id="{76950FFE-2A5D-800F-9CF1-907E6CDFBFEC}"/>
              </a:ext>
            </a:extLst>
          </p:cNvPr>
          <p:cNvSpPr>
            <a:spLocks noGrp="1"/>
          </p:cNvSpPr>
          <p:nvPr>
            <p:ph type="body" sz="quarter" idx="13"/>
          </p:nvPr>
        </p:nvSpPr>
        <p:spPr/>
        <p:txBody>
          <a:bodyPr/>
          <a:lstStyle/>
          <a:p>
            <a:r>
              <a:rPr lang="it-IT"/>
              <a:t>04</a:t>
            </a:r>
          </a:p>
        </p:txBody>
      </p:sp>
    </p:spTree>
    <p:extLst>
      <p:ext uri="{BB962C8B-B14F-4D97-AF65-F5344CB8AC3E}">
        <p14:creationId xmlns:p14="http://schemas.microsoft.com/office/powerpoint/2010/main" val="4183657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D34749-4E22-4C51-8D56-875FBC98E96F}"/>
              </a:ext>
            </a:extLst>
          </p:cNvPr>
          <p:cNvSpPr>
            <a:spLocks noGrp="1"/>
          </p:cNvSpPr>
          <p:nvPr>
            <p:ph type="title"/>
          </p:nvPr>
        </p:nvSpPr>
        <p:spPr/>
        <p:txBody>
          <a:bodyPr/>
          <a:lstStyle/>
          <a:p>
            <a:r>
              <a:rPr lang="it-IT" sz="4400"/>
              <a:t>Background</a:t>
            </a:r>
            <a:endParaRPr lang="it-IT"/>
          </a:p>
        </p:txBody>
      </p:sp>
      <p:sp>
        <p:nvSpPr>
          <p:cNvPr id="3" name="Segnaposto data 2">
            <a:extLst>
              <a:ext uri="{FF2B5EF4-FFF2-40B4-BE49-F238E27FC236}">
                <a16:creationId xmlns:a16="http://schemas.microsoft.com/office/drawing/2014/main" id="{868DD2CF-323C-49B1-88A5-7BDEAC8C00F2}"/>
              </a:ext>
            </a:extLst>
          </p:cNvPr>
          <p:cNvSpPr>
            <a:spLocks noGrp="1"/>
          </p:cNvSpPr>
          <p:nvPr>
            <p:ph type="dt" sz="half" idx="10"/>
          </p:nvPr>
        </p:nvSpPr>
        <p:spPr/>
        <p:txBody>
          <a:bodyPr/>
          <a:lstStyle/>
          <a:p>
            <a:fld id="{5DD8887C-7619-4982-BD42-A23BF0FC4EDD}" type="datetime1">
              <a:rPr lang="it-IT" smtClean="0"/>
              <a:t>16/12/2024</a:t>
            </a:fld>
            <a:endParaRPr lang="it-IT"/>
          </a:p>
        </p:txBody>
      </p:sp>
      <p:sp>
        <p:nvSpPr>
          <p:cNvPr id="4" name="Segnaposto piè di pagina 3">
            <a:extLst>
              <a:ext uri="{FF2B5EF4-FFF2-40B4-BE49-F238E27FC236}">
                <a16:creationId xmlns:a16="http://schemas.microsoft.com/office/drawing/2014/main" id="{2A547ABF-B329-4B87-9943-0DEECD1E7D0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AF06B510-81A8-4692-9B4B-F6E01CF5421B}"/>
              </a:ext>
            </a:extLst>
          </p:cNvPr>
          <p:cNvSpPr>
            <a:spLocks noGrp="1"/>
          </p:cNvSpPr>
          <p:nvPr>
            <p:ph type="sldNum" sz="quarter" idx="12"/>
          </p:nvPr>
        </p:nvSpPr>
        <p:spPr/>
        <p:txBody>
          <a:bodyPr/>
          <a:lstStyle/>
          <a:p>
            <a:fld id="{3135EEA2-8D42-4D46-95A6-66E65FDC5EB1}" type="slidenum">
              <a:rPr lang="it-IT" smtClean="0"/>
              <a:pPr/>
              <a:t>3</a:t>
            </a:fld>
            <a:endParaRPr lang="it-IT"/>
          </a:p>
        </p:txBody>
      </p:sp>
      <p:sp>
        <p:nvSpPr>
          <p:cNvPr id="6" name="Segnaposto testo 5">
            <a:extLst>
              <a:ext uri="{FF2B5EF4-FFF2-40B4-BE49-F238E27FC236}">
                <a16:creationId xmlns:a16="http://schemas.microsoft.com/office/drawing/2014/main" id="{AE592BED-7591-48F7-81D0-20D55911E22D}"/>
              </a:ext>
            </a:extLst>
          </p:cNvPr>
          <p:cNvSpPr>
            <a:spLocks noGrp="1"/>
          </p:cNvSpPr>
          <p:nvPr>
            <p:ph type="body" sz="quarter" idx="13"/>
          </p:nvPr>
        </p:nvSpPr>
        <p:spPr/>
        <p:txBody>
          <a:bodyPr/>
          <a:lstStyle/>
          <a:p>
            <a:r>
              <a:rPr lang="it-IT"/>
              <a:t>01</a:t>
            </a:r>
          </a:p>
        </p:txBody>
      </p:sp>
    </p:spTree>
    <p:extLst>
      <p:ext uri="{BB962C8B-B14F-4D97-AF65-F5344CB8AC3E}">
        <p14:creationId xmlns:p14="http://schemas.microsoft.com/office/powerpoint/2010/main" val="1270366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CCE2AD-4523-E40B-43BD-559B4779F4D5}"/>
              </a:ext>
            </a:extLst>
          </p:cNvPr>
          <p:cNvSpPr>
            <a:spLocks noGrp="1"/>
          </p:cNvSpPr>
          <p:nvPr>
            <p:ph type="title"/>
          </p:nvPr>
        </p:nvSpPr>
        <p:spPr>
          <a:xfrm>
            <a:off x="334963" y="808073"/>
            <a:ext cx="2835191" cy="1984062"/>
          </a:xfrm>
        </p:spPr>
        <p:txBody>
          <a:bodyPr/>
          <a:lstStyle/>
          <a:p>
            <a:r>
              <a:rPr lang="it-IT" sz="4000"/>
              <a:t>Peripheral Processing</a:t>
            </a:r>
          </a:p>
        </p:txBody>
      </p:sp>
      <p:sp>
        <p:nvSpPr>
          <p:cNvPr id="14" name="Rectangle 13">
            <a:extLst>
              <a:ext uri="{FF2B5EF4-FFF2-40B4-BE49-F238E27FC236}">
                <a16:creationId xmlns:a16="http://schemas.microsoft.com/office/drawing/2014/main" id="{6CB7F943-91EB-98E3-801B-D12D25C8A529}"/>
              </a:ext>
            </a:extLst>
          </p:cNvPr>
          <p:cNvSpPr/>
          <p:nvPr/>
        </p:nvSpPr>
        <p:spPr>
          <a:xfrm>
            <a:off x="6245973" y="726792"/>
            <a:ext cx="2590800" cy="6131207"/>
          </a:xfrm>
          <a:prstGeom prst="rect">
            <a:avLst/>
          </a:prstGeom>
          <a:solidFill>
            <a:schemeClr val="accent4">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egnaposto data 2">
            <a:extLst>
              <a:ext uri="{FF2B5EF4-FFF2-40B4-BE49-F238E27FC236}">
                <a16:creationId xmlns:a16="http://schemas.microsoft.com/office/drawing/2014/main" id="{4DD56EF0-D5CE-0BDD-9CBD-810239B55A6D}"/>
              </a:ext>
            </a:extLst>
          </p:cNvPr>
          <p:cNvSpPr>
            <a:spLocks noGrp="1"/>
          </p:cNvSpPr>
          <p:nvPr>
            <p:ph type="dt" sz="half" idx="10"/>
          </p:nvPr>
        </p:nvSpPr>
        <p:spPr/>
        <p:txBody>
          <a:bodyPr/>
          <a:lstStyle/>
          <a:p>
            <a:fld id="{4292BB4B-8619-4B30-8293-34105ED5EFB3}" type="datetime1">
              <a:rPr lang="it-IT" smtClean="0"/>
              <a:t>16/12/2024</a:t>
            </a:fld>
            <a:endParaRPr lang="it-IT"/>
          </a:p>
        </p:txBody>
      </p:sp>
      <p:pic>
        <p:nvPicPr>
          <p:cNvPr id="20" name="Immagine 19">
            <a:extLst>
              <a:ext uri="{FF2B5EF4-FFF2-40B4-BE49-F238E27FC236}">
                <a16:creationId xmlns:a16="http://schemas.microsoft.com/office/drawing/2014/main" id="{E42515A3-CA30-753D-7819-DBC3F64885F5}"/>
              </a:ext>
            </a:extLst>
          </p:cNvPr>
          <p:cNvPicPr>
            <a:picLocks noChangeAspect="1"/>
          </p:cNvPicPr>
          <p:nvPr/>
        </p:nvPicPr>
        <p:blipFill>
          <a:blip r:embed="rId3">
            <a:clrChange>
              <a:clrFrom>
                <a:srgbClr val="FFFFFF"/>
              </a:clrFrom>
              <a:clrTo>
                <a:srgbClr val="FFFFFF">
                  <a:alpha val="0"/>
                </a:srgbClr>
              </a:clrTo>
            </a:clrChange>
          </a:blip>
          <a:srcRect t="24260"/>
          <a:stretch/>
        </p:blipFill>
        <p:spPr>
          <a:xfrm>
            <a:off x="3583531" y="997165"/>
            <a:ext cx="7741607" cy="1586644"/>
          </a:xfrm>
          <a:prstGeom prst="rect">
            <a:avLst/>
          </a:prstGeom>
        </p:spPr>
      </p:pic>
      <p:sp>
        <p:nvSpPr>
          <p:cNvPr id="4" name="Segnaposto piè di pagina 3">
            <a:extLst>
              <a:ext uri="{FF2B5EF4-FFF2-40B4-BE49-F238E27FC236}">
                <a16:creationId xmlns:a16="http://schemas.microsoft.com/office/drawing/2014/main" id="{2AD11300-E92E-30C2-E3FE-742BA5A21A81}"/>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DDF468C-28BE-DD53-0B43-851C19369687}"/>
              </a:ext>
            </a:extLst>
          </p:cNvPr>
          <p:cNvSpPr>
            <a:spLocks noGrp="1"/>
          </p:cNvSpPr>
          <p:nvPr>
            <p:ph type="sldNum" sz="quarter" idx="12"/>
          </p:nvPr>
        </p:nvSpPr>
        <p:spPr/>
        <p:txBody>
          <a:bodyPr/>
          <a:lstStyle/>
          <a:p>
            <a:fld id="{3135EEA2-8D42-4D46-95A6-66E65FDC5EB1}" type="slidenum">
              <a:rPr lang="it-IT" smtClean="0"/>
              <a:pPr/>
              <a:t>30</a:t>
            </a:fld>
            <a:endParaRPr lang="it-IT"/>
          </a:p>
        </p:txBody>
      </p:sp>
      <p:sp>
        <p:nvSpPr>
          <p:cNvPr id="6" name="Segnaposto testo 5">
            <a:extLst>
              <a:ext uri="{FF2B5EF4-FFF2-40B4-BE49-F238E27FC236}">
                <a16:creationId xmlns:a16="http://schemas.microsoft.com/office/drawing/2014/main" id="{D7A652B2-04E4-35AD-13A4-C573391266FA}"/>
              </a:ext>
            </a:extLst>
          </p:cNvPr>
          <p:cNvSpPr>
            <a:spLocks noGrp="1"/>
          </p:cNvSpPr>
          <p:nvPr>
            <p:ph type="body" sz="quarter" idx="13"/>
          </p:nvPr>
        </p:nvSpPr>
        <p:spPr/>
        <p:txBody>
          <a:bodyPr vert="horz" lIns="0" tIns="0" rIns="0" bIns="0" rtlCol="0" anchor="t">
            <a:normAutofit/>
          </a:bodyPr>
          <a:lstStyle/>
          <a:p>
            <a:r>
              <a:rPr lang="it-IT"/>
              <a:t>Evaluated using vector strength:</a:t>
            </a:r>
          </a:p>
          <a:p>
            <a:pPr marL="457200" indent="-457200">
              <a:buAutoNum type="arabicPeriod"/>
            </a:pPr>
            <a:r>
              <a:rPr lang="it-IT"/>
              <a:t>PPG low phase locking</a:t>
            </a:r>
          </a:p>
          <a:p>
            <a:pPr marL="457200" indent="-457200">
              <a:buAutoNum type="arabicPeriod"/>
            </a:pPr>
            <a:r>
              <a:rPr lang="it-IT"/>
              <a:t>Gammatone fast falloff</a:t>
            </a:r>
          </a:p>
        </p:txBody>
      </p:sp>
      <p:sp>
        <p:nvSpPr>
          <p:cNvPr id="8" name="TextBox 7">
            <a:extLst>
              <a:ext uri="{FF2B5EF4-FFF2-40B4-BE49-F238E27FC236}">
                <a16:creationId xmlns:a16="http://schemas.microsoft.com/office/drawing/2014/main" id="{C69541AA-DD91-D767-9D93-661EDC228D84}"/>
              </a:ext>
            </a:extLst>
          </p:cNvPr>
          <p:cNvSpPr txBox="1"/>
          <p:nvPr/>
        </p:nvSpPr>
        <p:spPr>
          <a:xfrm>
            <a:off x="7236742" y="736573"/>
            <a:ext cx="684328" cy="369332"/>
          </a:xfrm>
          <a:prstGeom prst="rect">
            <a:avLst/>
          </a:prstGeom>
          <a:noFill/>
        </p:spPr>
        <p:txBody>
          <a:bodyPr wrap="square" rtlCol="0">
            <a:spAutoFit/>
          </a:bodyPr>
          <a:lstStyle/>
          <a:p>
            <a:pPr algn="ctr"/>
            <a:r>
              <a:rPr lang="en-US" b="1"/>
              <a:t>PPG</a:t>
            </a:r>
          </a:p>
        </p:txBody>
      </p:sp>
      <p:sp>
        <p:nvSpPr>
          <p:cNvPr id="10" name="TextBox 9">
            <a:extLst>
              <a:ext uri="{FF2B5EF4-FFF2-40B4-BE49-F238E27FC236}">
                <a16:creationId xmlns:a16="http://schemas.microsoft.com/office/drawing/2014/main" id="{E14D1602-7FD3-1739-C895-7BE30555EC57}"/>
              </a:ext>
            </a:extLst>
          </p:cNvPr>
          <p:cNvSpPr txBox="1"/>
          <p:nvPr/>
        </p:nvSpPr>
        <p:spPr>
          <a:xfrm>
            <a:off x="6875053" y="4664981"/>
            <a:ext cx="1505227" cy="369332"/>
          </a:xfrm>
          <a:prstGeom prst="rect">
            <a:avLst/>
          </a:prstGeom>
          <a:noFill/>
        </p:spPr>
        <p:txBody>
          <a:bodyPr wrap="square" rtlCol="0">
            <a:spAutoFit/>
          </a:bodyPr>
          <a:lstStyle/>
          <a:p>
            <a:pPr algn="ctr"/>
            <a:r>
              <a:rPr lang="en-US" b="1"/>
              <a:t>Tan-Carney</a:t>
            </a:r>
          </a:p>
        </p:txBody>
      </p:sp>
      <p:sp>
        <p:nvSpPr>
          <p:cNvPr id="13" name="TextBox 12">
            <a:extLst>
              <a:ext uri="{FF2B5EF4-FFF2-40B4-BE49-F238E27FC236}">
                <a16:creationId xmlns:a16="http://schemas.microsoft.com/office/drawing/2014/main" id="{C9716B40-4D8E-5DCC-FC8E-DB21B7012F25}"/>
              </a:ext>
            </a:extLst>
          </p:cNvPr>
          <p:cNvSpPr txBox="1"/>
          <p:nvPr/>
        </p:nvSpPr>
        <p:spPr>
          <a:xfrm>
            <a:off x="5660315" y="363738"/>
            <a:ext cx="4826000" cy="461665"/>
          </a:xfrm>
          <a:prstGeom prst="rect">
            <a:avLst/>
          </a:prstGeom>
          <a:noFill/>
        </p:spPr>
        <p:txBody>
          <a:bodyPr wrap="square" rtlCol="0">
            <a:spAutoFit/>
          </a:bodyPr>
          <a:lstStyle/>
          <a:p>
            <a:r>
              <a:rPr lang="en-US" sz="2400"/>
              <a:t>ANF with CF=500Hz responses</a:t>
            </a:r>
          </a:p>
        </p:txBody>
      </p:sp>
      <p:sp>
        <p:nvSpPr>
          <p:cNvPr id="15" name="TextBox 14">
            <a:extLst>
              <a:ext uri="{FF2B5EF4-FFF2-40B4-BE49-F238E27FC236}">
                <a16:creationId xmlns:a16="http://schemas.microsoft.com/office/drawing/2014/main" id="{3BDFEE8D-F9F5-26FA-BCBA-A249B81A8E35}"/>
              </a:ext>
            </a:extLst>
          </p:cNvPr>
          <p:cNvSpPr txBox="1"/>
          <p:nvPr/>
        </p:nvSpPr>
        <p:spPr>
          <a:xfrm>
            <a:off x="7635240" y="6520914"/>
            <a:ext cx="2407919" cy="369332"/>
          </a:xfrm>
          <a:prstGeom prst="rect">
            <a:avLst/>
          </a:prstGeom>
          <a:noFill/>
        </p:spPr>
        <p:txBody>
          <a:bodyPr wrap="square" rtlCol="0">
            <a:spAutoFit/>
          </a:bodyPr>
          <a:lstStyle/>
          <a:p>
            <a:r>
              <a:rPr lang="en-US" b="1">
                <a:highlight>
                  <a:srgbClr val="D2D7DF"/>
                </a:highlight>
              </a:rPr>
              <a:t>ANF CF = input </a:t>
            </a:r>
            <a:r>
              <a:rPr lang="en-US" b="1" err="1">
                <a:highlight>
                  <a:srgbClr val="D2D7DF"/>
                </a:highlight>
              </a:rPr>
              <a:t>freq</a:t>
            </a:r>
            <a:r>
              <a:rPr lang="en-US" b="1">
                <a:highlight>
                  <a:srgbClr val="D2D7DF"/>
                </a:highlight>
              </a:rPr>
              <a:t> </a:t>
            </a:r>
          </a:p>
        </p:txBody>
      </p:sp>
      <p:cxnSp>
        <p:nvCxnSpPr>
          <p:cNvPr id="19" name="Straight Connector 18">
            <a:extLst>
              <a:ext uri="{FF2B5EF4-FFF2-40B4-BE49-F238E27FC236}">
                <a16:creationId xmlns:a16="http://schemas.microsoft.com/office/drawing/2014/main" id="{031A821E-6916-5530-915D-E7C83AC7D554}"/>
              </a:ext>
            </a:extLst>
          </p:cNvPr>
          <p:cNvCxnSpPr>
            <a:cxnSpLocks/>
          </p:cNvCxnSpPr>
          <p:nvPr/>
        </p:nvCxnSpPr>
        <p:spPr>
          <a:xfrm>
            <a:off x="6995197" y="4973928"/>
            <a:ext cx="116741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pic>
        <p:nvPicPr>
          <p:cNvPr id="22" name="Immagine 21" descr="Immagine che contiene testo, diagramma, schermata, linea&#10;&#10;Descrizione generata automaticamente">
            <a:extLst>
              <a:ext uri="{FF2B5EF4-FFF2-40B4-BE49-F238E27FC236}">
                <a16:creationId xmlns:a16="http://schemas.microsoft.com/office/drawing/2014/main" id="{0A57CC78-B752-6C99-9C18-9D209CEB539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21867" y="2985512"/>
            <a:ext cx="7864270" cy="1452264"/>
          </a:xfrm>
          <a:prstGeom prst="rect">
            <a:avLst/>
          </a:prstGeom>
        </p:spPr>
      </p:pic>
      <p:pic>
        <p:nvPicPr>
          <p:cNvPr id="23" name="Immagine 22" descr="Immagine che contiene testo, diagramma, schermata, Carattere&#10;&#10;Descrizione generata automaticamente">
            <a:extLst>
              <a:ext uri="{FF2B5EF4-FFF2-40B4-BE49-F238E27FC236}">
                <a16:creationId xmlns:a16="http://schemas.microsoft.com/office/drawing/2014/main" id="{5FBDD353-8D57-2A6B-342D-5C9D26A84A9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521867" y="5020627"/>
            <a:ext cx="7842119" cy="1400632"/>
          </a:xfrm>
          <a:prstGeom prst="rect">
            <a:avLst/>
          </a:prstGeom>
        </p:spPr>
      </p:pic>
      <p:sp>
        <p:nvSpPr>
          <p:cNvPr id="24" name="TextBox 23">
            <a:extLst>
              <a:ext uri="{FF2B5EF4-FFF2-40B4-BE49-F238E27FC236}">
                <a16:creationId xmlns:a16="http://schemas.microsoft.com/office/drawing/2014/main" id="{5B17D5A9-2ECA-2175-E7C1-AB130AE0B033}"/>
              </a:ext>
            </a:extLst>
          </p:cNvPr>
          <p:cNvSpPr txBox="1"/>
          <p:nvPr/>
        </p:nvSpPr>
        <p:spPr>
          <a:xfrm>
            <a:off x="6837487" y="2598251"/>
            <a:ext cx="1598360" cy="369332"/>
          </a:xfrm>
          <a:prstGeom prst="rect">
            <a:avLst/>
          </a:prstGeom>
          <a:noFill/>
        </p:spPr>
        <p:txBody>
          <a:bodyPr wrap="square" rtlCol="0">
            <a:spAutoFit/>
          </a:bodyPr>
          <a:lstStyle/>
          <a:p>
            <a:r>
              <a:rPr lang="en-US" b="1"/>
              <a:t>Gammatone</a:t>
            </a:r>
          </a:p>
        </p:txBody>
      </p:sp>
      <p:cxnSp>
        <p:nvCxnSpPr>
          <p:cNvPr id="25" name="Straight Connector 24">
            <a:extLst>
              <a:ext uri="{FF2B5EF4-FFF2-40B4-BE49-F238E27FC236}">
                <a16:creationId xmlns:a16="http://schemas.microsoft.com/office/drawing/2014/main" id="{6F2BC25C-8111-1A0C-9FED-2D415195D12B}"/>
              </a:ext>
            </a:extLst>
          </p:cNvPr>
          <p:cNvCxnSpPr>
            <a:cxnSpLocks/>
          </p:cNvCxnSpPr>
          <p:nvPr/>
        </p:nvCxnSpPr>
        <p:spPr>
          <a:xfrm>
            <a:off x="6931660" y="2930032"/>
            <a:ext cx="136398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79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9CCE2AD-4523-E40B-43BD-559B4779F4D5}"/>
              </a:ext>
            </a:extLst>
          </p:cNvPr>
          <p:cNvSpPr>
            <a:spLocks noGrp="1"/>
          </p:cNvSpPr>
          <p:nvPr>
            <p:ph type="title"/>
          </p:nvPr>
        </p:nvSpPr>
        <p:spPr>
          <a:xfrm>
            <a:off x="334963" y="808073"/>
            <a:ext cx="2835191" cy="1984062"/>
          </a:xfrm>
        </p:spPr>
        <p:txBody>
          <a:bodyPr/>
          <a:lstStyle/>
          <a:p>
            <a:r>
              <a:rPr lang="it-IT" sz="4000"/>
              <a:t>Peripheral Processing</a:t>
            </a:r>
          </a:p>
        </p:txBody>
      </p:sp>
      <p:sp>
        <p:nvSpPr>
          <p:cNvPr id="14" name="Rectangle 13">
            <a:extLst>
              <a:ext uri="{FF2B5EF4-FFF2-40B4-BE49-F238E27FC236}">
                <a16:creationId xmlns:a16="http://schemas.microsoft.com/office/drawing/2014/main" id="{6CB7F943-91EB-98E3-801B-D12D25C8A529}"/>
              </a:ext>
            </a:extLst>
          </p:cNvPr>
          <p:cNvSpPr/>
          <p:nvPr/>
        </p:nvSpPr>
        <p:spPr>
          <a:xfrm>
            <a:off x="6248400" y="726792"/>
            <a:ext cx="2590800" cy="6131207"/>
          </a:xfrm>
          <a:prstGeom prst="rect">
            <a:avLst/>
          </a:prstGeom>
          <a:solidFill>
            <a:schemeClr val="accent4">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egnaposto data 2">
            <a:extLst>
              <a:ext uri="{FF2B5EF4-FFF2-40B4-BE49-F238E27FC236}">
                <a16:creationId xmlns:a16="http://schemas.microsoft.com/office/drawing/2014/main" id="{4DD56EF0-D5CE-0BDD-9CBD-810239B55A6D}"/>
              </a:ext>
            </a:extLst>
          </p:cNvPr>
          <p:cNvSpPr>
            <a:spLocks noGrp="1"/>
          </p:cNvSpPr>
          <p:nvPr>
            <p:ph type="dt" sz="half" idx="10"/>
          </p:nvPr>
        </p:nvSpPr>
        <p:spPr/>
        <p:txBody>
          <a:bodyPr/>
          <a:lstStyle/>
          <a:p>
            <a:fld id="{4292BB4B-8619-4B30-8293-34105ED5EFB3}" type="datetime1">
              <a:rPr lang="it-IT" smtClean="0"/>
              <a:t>16/12/2024</a:t>
            </a:fld>
            <a:endParaRPr lang="it-IT"/>
          </a:p>
        </p:txBody>
      </p:sp>
      <p:sp>
        <p:nvSpPr>
          <p:cNvPr id="4" name="Segnaposto piè di pagina 3">
            <a:extLst>
              <a:ext uri="{FF2B5EF4-FFF2-40B4-BE49-F238E27FC236}">
                <a16:creationId xmlns:a16="http://schemas.microsoft.com/office/drawing/2014/main" id="{2AD11300-E92E-30C2-E3FE-742BA5A21A81}"/>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4DDF468C-28BE-DD53-0B43-851C19369687}"/>
              </a:ext>
            </a:extLst>
          </p:cNvPr>
          <p:cNvSpPr>
            <a:spLocks noGrp="1"/>
          </p:cNvSpPr>
          <p:nvPr>
            <p:ph type="sldNum" sz="quarter" idx="12"/>
          </p:nvPr>
        </p:nvSpPr>
        <p:spPr/>
        <p:txBody>
          <a:bodyPr/>
          <a:lstStyle/>
          <a:p>
            <a:fld id="{3135EEA2-8D42-4D46-95A6-66E65FDC5EB1}" type="slidenum">
              <a:rPr lang="it-IT" smtClean="0"/>
              <a:pPr/>
              <a:t>31</a:t>
            </a:fld>
            <a:endParaRPr lang="it-IT"/>
          </a:p>
        </p:txBody>
      </p:sp>
      <p:sp>
        <p:nvSpPr>
          <p:cNvPr id="6" name="Segnaposto testo 5">
            <a:extLst>
              <a:ext uri="{FF2B5EF4-FFF2-40B4-BE49-F238E27FC236}">
                <a16:creationId xmlns:a16="http://schemas.microsoft.com/office/drawing/2014/main" id="{D7A652B2-04E4-35AD-13A4-C573391266FA}"/>
              </a:ext>
            </a:extLst>
          </p:cNvPr>
          <p:cNvSpPr>
            <a:spLocks noGrp="1"/>
          </p:cNvSpPr>
          <p:nvPr>
            <p:ph type="body" sz="quarter" idx="13"/>
          </p:nvPr>
        </p:nvSpPr>
        <p:spPr/>
        <p:txBody>
          <a:bodyPr vert="horz" lIns="0" tIns="0" rIns="0" bIns="0" rtlCol="0" anchor="t">
            <a:normAutofit/>
          </a:bodyPr>
          <a:lstStyle/>
          <a:p>
            <a:r>
              <a:rPr lang="it-IT"/>
              <a:t>Evaluated using vector strength:</a:t>
            </a:r>
          </a:p>
          <a:p>
            <a:pPr marL="457200" indent="-457200">
              <a:buAutoNum type="arabicPeriod"/>
            </a:pPr>
            <a:r>
              <a:rPr lang="it-IT"/>
              <a:t>PPG low phase locking</a:t>
            </a:r>
          </a:p>
          <a:p>
            <a:pPr marL="457200" indent="-457200">
              <a:buAutoNum type="arabicPeriod"/>
            </a:pPr>
            <a:r>
              <a:rPr lang="it-IT"/>
              <a:t>Gammatone fast falloff</a:t>
            </a:r>
          </a:p>
          <a:p>
            <a:pPr marL="457200" indent="-457200">
              <a:buFont typeface="Arial" panose="020B0604020202020204" pitchFamily="34" charset="0"/>
              <a:buAutoNum type="arabicPeriod"/>
            </a:pPr>
            <a:r>
              <a:rPr lang="it-IT"/>
              <a:t>Gammatone too high VS</a:t>
            </a:r>
          </a:p>
        </p:txBody>
      </p:sp>
      <p:pic>
        <p:nvPicPr>
          <p:cNvPr id="11" name="Immagine 10" descr="Immagine che contiene testo, schermata, diagramma, design&#10;&#10;Descrizione generata automaticamente">
            <a:extLst>
              <a:ext uri="{FF2B5EF4-FFF2-40B4-BE49-F238E27FC236}">
                <a16:creationId xmlns:a16="http://schemas.microsoft.com/office/drawing/2014/main" id="{7213C770-6A2A-C4F1-C400-41CA782DD0B6}"/>
              </a:ext>
            </a:extLst>
          </p:cNvPr>
          <p:cNvPicPr>
            <a:picLocks noChangeAspect="1"/>
          </p:cNvPicPr>
          <p:nvPr/>
        </p:nvPicPr>
        <p:blipFill>
          <a:blip r:embed="rId3"/>
          <a:srcRect t="24482"/>
          <a:stretch/>
        </p:blipFill>
        <p:spPr>
          <a:xfrm>
            <a:off x="3527534" y="1041842"/>
            <a:ext cx="7803932" cy="1537890"/>
          </a:xfrm>
          <a:prstGeom prst="rect">
            <a:avLst/>
          </a:prstGeom>
        </p:spPr>
      </p:pic>
      <p:sp>
        <p:nvSpPr>
          <p:cNvPr id="8" name="TextBox 7">
            <a:extLst>
              <a:ext uri="{FF2B5EF4-FFF2-40B4-BE49-F238E27FC236}">
                <a16:creationId xmlns:a16="http://schemas.microsoft.com/office/drawing/2014/main" id="{C69541AA-DD91-D767-9D93-661EDC228D84}"/>
              </a:ext>
            </a:extLst>
          </p:cNvPr>
          <p:cNvSpPr txBox="1"/>
          <p:nvPr/>
        </p:nvSpPr>
        <p:spPr>
          <a:xfrm>
            <a:off x="7271486" y="748957"/>
            <a:ext cx="684328" cy="369332"/>
          </a:xfrm>
          <a:prstGeom prst="rect">
            <a:avLst/>
          </a:prstGeom>
          <a:noFill/>
        </p:spPr>
        <p:txBody>
          <a:bodyPr wrap="square" rtlCol="0">
            <a:spAutoFit/>
          </a:bodyPr>
          <a:lstStyle/>
          <a:p>
            <a:r>
              <a:rPr lang="en-US" b="1"/>
              <a:t>PPG</a:t>
            </a:r>
          </a:p>
        </p:txBody>
      </p:sp>
      <p:sp>
        <p:nvSpPr>
          <p:cNvPr id="9" name="TextBox 8">
            <a:extLst>
              <a:ext uri="{FF2B5EF4-FFF2-40B4-BE49-F238E27FC236}">
                <a16:creationId xmlns:a16="http://schemas.microsoft.com/office/drawing/2014/main" id="{4D8E3163-7B5F-FC9E-9A36-A2E033D47984}"/>
              </a:ext>
            </a:extLst>
          </p:cNvPr>
          <p:cNvSpPr txBox="1"/>
          <p:nvPr/>
        </p:nvSpPr>
        <p:spPr>
          <a:xfrm>
            <a:off x="6837487" y="2598251"/>
            <a:ext cx="1598360" cy="369332"/>
          </a:xfrm>
          <a:prstGeom prst="rect">
            <a:avLst/>
          </a:prstGeom>
          <a:noFill/>
        </p:spPr>
        <p:txBody>
          <a:bodyPr wrap="square" rtlCol="0">
            <a:spAutoFit/>
          </a:bodyPr>
          <a:lstStyle/>
          <a:p>
            <a:r>
              <a:rPr lang="en-US" b="1"/>
              <a:t>Gammatone</a:t>
            </a:r>
          </a:p>
        </p:txBody>
      </p:sp>
      <p:sp>
        <p:nvSpPr>
          <p:cNvPr id="13" name="TextBox 12">
            <a:extLst>
              <a:ext uri="{FF2B5EF4-FFF2-40B4-BE49-F238E27FC236}">
                <a16:creationId xmlns:a16="http://schemas.microsoft.com/office/drawing/2014/main" id="{C9716B40-4D8E-5DCC-FC8E-DB21B7012F25}"/>
              </a:ext>
            </a:extLst>
          </p:cNvPr>
          <p:cNvSpPr txBox="1"/>
          <p:nvPr/>
        </p:nvSpPr>
        <p:spPr>
          <a:xfrm>
            <a:off x="5660315" y="363738"/>
            <a:ext cx="4826000" cy="461665"/>
          </a:xfrm>
          <a:prstGeom prst="rect">
            <a:avLst/>
          </a:prstGeom>
          <a:noFill/>
        </p:spPr>
        <p:txBody>
          <a:bodyPr wrap="square" rtlCol="0">
            <a:spAutoFit/>
          </a:bodyPr>
          <a:lstStyle/>
          <a:p>
            <a:r>
              <a:rPr lang="en-US" sz="2400"/>
              <a:t>ANF with CF=500Hz responses</a:t>
            </a:r>
          </a:p>
        </p:txBody>
      </p:sp>
      <p:sp>
        <p:nvSpPr>
          <p:cNvPr id="15" name="TextBox 14">
            <a:extLst>
              <a:ext uri="{FF2B5EF4-FFF2-40B4-BE49-F238E27FC236}">
                <a16:creationId xmlns:a16="http://schemas.microsoft.com/office/drawing/2014/main" id="{3BDFEE8D-F9F5-26FA-BCBA-A249B81A8E35}"/>
              </a:ext>
            </a:extLst>
          </p:cNvPr>
          <p:cNvSpPr txBox="1"/>
          <p:nvPr/>
        </p:nvSpPr>
        <p:spPr>
          <a:xfrm>
            <a:off x="7635240" y="6520914"/>
            <a:ext cx="2407919" cy="369332"/>
          </a:xfrm>
          <a:prstGeom prst="rect">
            <a:avLst/>
          </a:prstGeom>
          <a:noFill/>
        </p:spPr>
        <p:txBody>
          <a:bodyPr wrap="square" rtlCol="0">
            <a:spAutoFit/>
          </a:bodyPr>
          <a:lstStyle/>
          <a:p>
            <a:r>
              <a:rPr lang="en-US" b="1">
                <a:highlight>
                  <a:srgbClr val="D2D7DF"/>
                </a:highlight>
              </a:rPr>
              <a:t>ANF CF = input </a:t>
            </a:r>
            <a:r>
              <a:rPr lang="en-US" b="1" err="1">
                <a:highlight>
                  <a:srgbClr val="D2D7DF"/>
                </a:highlight>
              </a:rPr>
              <a:t>freq</a:t>
            </a:r>
            <a:r>
              <a:rPr lang="en-US" b="1">
                <a:highlight>
                  <a:srgbClr val="D2D7DF"/>
                </a:highlight>
              </a:rPr>
              <a:t> </a:t>
            </a:r>
          </a:p>
        </p:txBody>
      </p:sp>
      <p:cxnSp>
        <p:nvCxnSpPr>
          <p:cNvPr id="16" name="Straight Connector 15">
            <a:extLst>
              <a:ext uri="{FF2B5EF4-FFF2-40B4-BE49-F238E27FC236}">
                <a16:creationId xmlns:a16="http://schemas.microsoft.com/office/drawing/2014/main" id="{895FA9A9-961A-1455-FCA6-100A32E2DF10}"/>
              </a:ext>
            </a:extLst>
          </p:cNvPr>
          <p:cNvCxnSpPr>
            <a:cxnSpLocks/>
          </p:cNvCxnSpPr>
          <p:nvPr/>
        </p:nvCxnSpPr>
        <p:spPr>
          <a:xfrm>
            <a:off x="6931660" y="2930032"/>
            <a:ext cx="136398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20" name="Immagine 19" descr="Immagine che contiene testo, diagramma, schermata, Carattere&#10;&#10;Descrizione generata automaticamente">
            <a:extLst>
              <a:ext uri="{FF2B5EF4-FFF2-40B4-BE49-F238E27FC236}">
                <a16:creationId xmlns:a16="http://schemas.microsoft.com/office/drawing/2014/main" id="{AB67FB7B-0E46-8442-376D-678486B16BF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27534" y="5021428"/>
            <a:ext cx="7803932" cy="1429039"/>
          </a:xfrm>
          <a:prstGeom prst="rect">
            <a:avLst/>
          </a:prstGeom>
        </p:spPr>
      </p:pic>
      <p:pic>
        <p:nvPicPr>
          <p:cNvPr id="21" name="Immagine 20" descr="Immagine che contiene testo, diagramma, schermata, Carattere&#10;&#10;Descrizione generata automaticamente">
            <a:extLst>
              <a:ext uri="{FF2B5EF4-FFF2-40B4-BE49-F238E27FC236}">
                <a16:creationId xmlns:a16="http://schemas.microsoft.com/office/drawing/2014/main" id="{22AA46EA-B5E6-D4B5-BE71-90D97236691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682970" y="2991607"/>
            <a:ext cx="7689632" cy="1429039"/>
          </a:xfrm>
          <a:prstGeom prst="rect">
            <a:avLst/>
          </a:prstGeom>
        </p:spPr>
      </p:pic>
      <p:sp>
        <p:nvSpPr>
          <p:cNvPr id="22" name="TextBox 21">
            <a:extLst>
              <a:ext uri="{FF2B5EF4-FFF2-40B4-BE49-F238E27FC236}">
                <a16:creationId xmlns:a16="http://schemas.microsoft.com/office/drawing/2014/main" id="{F4B42327-20C3-A427-D06D-BCF31AD2DA3E}"/>
              </a:ext>
            </a:extLst>
          </p:cNvPr>
          <p:cNvSpPr txBox="1"/>
          <p:nvPr/>
        </p:nvSpPr>
        <p:spPr>
          <a:xfrm>
            <a:off x="6875053" y="4664981"/>
            <a:ext cx="1505227" cy="369332"/>
          </a:xfrm>
          <a:prstGeom prst="rect">
            <a:avLst/>
          </a:prstGeom>
          <a:noFill/>
        </p:spPr>
        <p:txBody>
          <a:bodyPr wrap="square" rtlCol="0">
            <a:spAutoFit/>
          </a:bodyPr>
          <a:lstStyle/>
          <a:p>
            <a:pPr algn="ctr"/>
            <a:r>
              <a:rPr lang="en-US" b="1"/>
              <a:t>Tan-Carney</a:t>
            </a:r>
          </a:p>
        </p:txBody>
      </p:sp>
      <p:cxnSp>
        <p:nvCxnSpPr>
          <p:cNvPr id="23" name="Straight Connector 22">
            <a:extLst>
              <a:ext uri="{FF2B5EF4-FFF2-40B4-BE49-F238E27FC236}">
                <a16:creationId xmlns:a16="http://schemas.microsoft.com/office/drawing/2014/main" id="{84C9A67F-1665-D450-BD1F-2152AE453460}"/>
              </a:ext>
            </a:extLst>
          </p:cNvPr>
          <p:cNvCxnSpPr>
            <a:cxnSpLocks/>
          </p:cNvCxnSpPr>
          <p:nvPr/>
        </p:nvCxnSpPr>
        <p:spPr>
          <a:xfrm>
            <a:off x="6995197" y="4973928"/>
            <a:ext cx="116741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66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p:txBody>
          <a:bodyPr/>
          <a:lstStyle/>
          <a:p>
            <a:r>
              <a:rPr lang="it-IT" err="1"/>
              <a:t>Higher</a:t>
            </a:r>
            <a:r>
              <a:rPr lang="it-IT"/>
              <a:t> centers: LSO; </a:t>
            </a:r>
            <a:r>
              <a:rPr lang="it-IT" err="1"/>
              <a:t>previous</a:t>
            </a:r>
            <a:r>
              <a:rPr lang="it-IT"/>
              <a:t> model</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32</a:t>
            </a:fld>
            <a:endParaRPr lang="it-IT"/>
          </a:p>
        </p:txBody>
      </p:sp>
      <p:pic>
        <p:nvPicPr>
          <p:cNvPr id="8" name="Segnaposto contenuto 7" descr="Immagine che contiene testo, diagramma, Diagramma, schermata&#10;&#10;Descrizione generata automaticamente">
            <a:extLst>
              <a:ext uri="{FF2B5EF4-FFF2-40B4-BE49-F238E27FC236}">
                <a16:creationId xmlns:a16="http://schemas.microsoft.com/office/drawing/2014/main" id="{642475CC-9A50-1568-AA27-0945552A323C}"/>
              </a:ext>
            </a:extLst>
          </p:cNvPr>
          <p:cNvPicPr>
            <a:picLocks noGrp="1" noChangeAspect="1"/>
          </p:cNvPicPr>
          <p:nvPr>
            <p:ph idx="1"/>
          </p:nvPr>
        </p:nvPicPr>
        <p:blipFill>
          <a:blip r:embed="rId4"/>
          <a:stretch>
            <a:fillRect/>
          </a:stretch>
        </p:blipFill>
        <p:spPr>
          <a:xfrm>
            <a:off x="1513772" y="1653723"/>
            <a:ext cx="9302536" cy="4878429"/>
          </a:xfrm>
        </p:spPr>
      </p:pic>
    </p:spTree>
    <p:extLst>
      <p:ext uri="{BB962C8B-B14F-4D97-AF65-F5344CB8AC3E}">
        <p14:creationId xmlns:p14="http://schemas.microsoft.com/office/powerpoint/2010/main" val="1872218989"/>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a:xfrm>
            <a:off x="345191" y="787082"/>
            <a:ext cx="9591289" cy="840083"/>
          </a:xfrm>
        </p:spPr>
        <p:txBody>
          <a:bodyPr/>
          <a:lstStyle/>
          <a:p>
            <a:r>
              <a:rPr lang="it-IT" sz="4000"/>
              <a:t>Higher centers: LSO from gammatone</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33</a:t>
            </a:fld>
            <a:endParaRPr lang="it-IT"/>
          </a:p>
        </p:txBody>
      </p:sp>
      <p:sp>
        <p:nvSpPr>
          <p:cNvPr id="12" name="TextBox 11">
            <a:extLst>
              <a:ext uri="{FF2B5EF4-FFF2-40B4-BE49-F238E27FC236}">
                <a16:creationId xmlns:a16="http://schemas.microsoft.com/office/drawing/2014/main" id="{B01EB404-E3E5-9EE9-F628-046B0A5D13D0}"/>
              </a:ext>
            </a:extLst>
          </p:cNvPr>
          <p:cNvSpPr txBox="1"/>
          <p:nvPr/>
        </p:nvSpPr>
        <p:spPr>
          <a:xfrm>
            <a:off x="4293559" y="2234299"/>
            <a:ext cx="3619528" cy="830997"/>
          </a:xfrm>
          <a:prstGeom prst="rect">
            <a:avLst/>
          </a:prstGeom>
          <a:noFill/>
        </p:spPr>
        <p:txBody>
          <a:bodyPr wrap="square" rtlCol="0">
            <a:spAutoFit/>
          </a:bodyPr>
          <a:lstStyle/>
          <a:p>
            <a:pPr algn="ctr"/>
            <a:r>
              <a:rPr lang="en-US" sz="4800"/>
              <a:t>100 Hz</a:t>
            </a:r>
          </a:p>
        </p:txBody>
      </p:sp>
      <p:cxnSp>
        <p:nvCxnSpPr>
          <p:cNvPr id="25" name="Straight Connector 24">
            <a:extLst>
              <a:ext uri="{FF2B5EF4-FFF2-40B4-BE49-F238E27FC236}">
                <a16:creationId xmlns:a16="http://schemas.microsoft.com/office/drawing/2014/main" id="{156746AD-E31B-294B-1DCA-636D5CC3ECFA}"/>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Immagine 6" descr="Immagine che contiene schermata, linea, diagramma, design&#10;&#10;Descrizione generata automaticamente">
            <a:extLst>
              <a:ext uri="{FF2B5EF4-FFF2-40B4-BE49-F238E27FC236}">
                <a16:creationId xmlns:a16="http://schemas.microsoft.com/office/drawing/2014/main" id="{676ACDBD-D71A-C260-E542-73889A5FAFD4}"/>
              </a:ext>
            </a:extLst>
          </p:cNvPr>
          <p:cNvPicPr>
            <a:picLocks noChangeAspect="1"/>
          </p:cNvPicPr>
          <p:nvPr/>
        </p:nvPicPr>
        <p:blipFill>
          <a:blip r:embed="rId3"/>
          <a:stretch>
            <a:fillRect/>
          </a:stretch>
        </p:blipFill>
        <p:spPr>
          <a:xfrm>
            <a:off x="345191" y="3065296"/>
            <a:ext cx="11516264" cy="2961735"/>
          </a:xfrm>
          <a:prstGeom prst="rect">
            <a:avLst/>
          </a:prstGeom>
        </p:spPr>
      </p:pic>
      <p:grpSp>
        <p:nvGrpSpPr>
          <p:cNvPr id="27" name="Group 26">
            <a:extLst>
              <a:ext uri="{FF2B5EF4-FFF2-40B4-BE49-F238E27FC236}">
                <a16:creationId xmlns:a16="http://schemas.microsoft.com/office/drawing/2014/main" id="{4B751968-A4DB-C7EA-C00E-9C19B3B91AA0}"/>
              </a:ext>
            </a:extLst>
          </p:cNvPr>
          <p:cNvGrpSpPr/>
          <p:nvPr/>
        </p:nvGrpSpPr>
        <p:grpSpPr>
          <a:xfrm>
            <a:off x="10509252" y="6170638"/>
            <a:ext cx="1620289" cy="614538"/>
            <a:chOff x="8061960" y="633164"/>
            <a:chExt cx="1620289" cy="840083"/>
          </a:xfrm>
        </p:grpSpPr>
        <p:sp>
          <p:nvSpPr>
            <p:cNvPr id="28" name="Rectangle: Rounded Corners 27">
              <a:extLst>
                <a:ext uri="{FF2B5EF4-FFF2-40B4-BE49-F238E27FC236}">
                  <a16:creationId xmlns:a16="http://schemas.microsoft.com/office/drawing/2014/main" id="{783DAA66-000C-224D-E128-D292241E9FEC}"/>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8307FB20-A343-286D-0809-E61EFC19C62F}"/>
                </a:ext>
              </a:extLst>
            </p:cNvPr>
            <p:cNvGrpSpPr/>
            <p:nvPr/>
          </p:nvGrpSpPr>
          <p:grpSpPr>
            <a:xfrm>
              <a:off x="8269085" y="667606"/>
              <a:ext cx="1288473" cy="369332"/>
              <a:chOff x="8269085" y="667606"/>
              <a:chExt cx="1288473" cy="369332"/>
            </a:xfrm>
          </p:grpSpPr>
          <p:sp>
            <p:nvSpPr>
              <p:cNvPr id="33" name="TextBox 32">
                <a:extLst>
                  <a:ext uri="{FF2B5EF4-FFF2-40B4-BE49-F238E27FC236}">
                    <a16:creationId xmlns:a16="http://schemas.microsoft.com/office/drawing/2014/main" id="{2389535E-4388-59C4-E900-42B1D6CD7BE7}"/>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4" name="Straight Connector 33">
                <a:extLst>
                  <a:ext uri="{FF2B5EF4-FFF2-40B4-BE49-F238E27FC236}">
                    <a16:creationId xmlns:a16="http://schemas.microsoft.com/office/drawing/2014/main" id="{044B6F1B-2D10-BBBC-F817-F4A504C3413E}"/>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A518760-FD4E-2F2B-DA3B-88BACC28BD0B}"/>
                </a:ext>
              </a:extLst>
            </p:cNvPr>
            <p:cNvGrpSpPr/>
            <p:nvPr/>
          </p:nvGrpSpPr>
          <p:grpSpPr>
            <a:xfrm>
              <a:off x="8269085" y="1038449"/>
              <a:ext cx="1376033" cy="369332"/>
              <a:chOff x="8269085" y="1038449"/>
              <a:chExt cx="1376033" cy="369332"/>
            </a:xfrm>
          </p:grpSpPr>
          <p:sp>
            <p:nvSpPr>
              <p:cNvPr id="31" name="TextBox 30">
                <a:extLst>
                  <a:ext uri="{FF2B5EF4-FFF2-40B4-BE49-F238E27FC236}">
                    <a16:creationId xmlns:a16="http://schemas.microsoft.com/office/drawing/2014/main" id="{97663BED-0E25-778C-5550-9083FB10A9F3}"/>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32" name="Straight Connector 31">
                <a:extLst>
                  <a:ext uri="{FF2B5EF4-FFF2-40B4-BE49-F238E27FC236}">
                    <a16:creationId xmlns:a16="http://schemas.microsoft.com/office/drawing/2014/main" id="{DC0FAA5A-7D5F-A858-E078-996792E0DDB2}"/>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307308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3B179-BF11-DC78-2ABE-50B22EA803AB}"/>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346D508F-06B3-0629-80FC-3247B76A0823}"/>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3F14E543-9B88-1DA9-EC91-544DAA71B768}"/>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545C4FC7-55A0-5A36-9FD7-3F02842B5CA3}"/>
              </a:ext>
            </a:extLst>
          </p:cNvPr>
          <p:cNvSpPr>
            <a:spLocks noGrp="1"/>
          </p:cNvSpPr>
          <p:nvPr>
            <p:ph type="sldNum" sz="quarter" idx="12"/>
          </p:nvPr>
        </p:nvSpPr>
        <p:spPr/>
        <p:txBody>
          <a:bodyPr/>
          <a:lstStyle/>
          <a:p>
            <a:fld id="{3135EEA2-8D42-4D46-95A6-66E65FDC5EB1}" type="slidenum">
              <a:rPr lang="it-IT" smtClean="0"/>
              <a:t>34</a:t>
            </a:fld>
            <a:endParaRPr lang="it-IT"/>
          </a:p>
        </p:txBody>
      </p:sp>
      <p:sp>
        <p:nvSpPr>
          <p:cNvPr id="12" name="TextBox 11">
            <a:extLst>
              <a:ext uri="{FF2B5EF4-FFF2-40B4-BE49-F238E27FC236}">
                <a16:creationId xmlns:a16="http://schemas.microsoft.com/office/drawing/2014/main" id="{6A836A52-AC3A-2FA4-D9F2-E65C160D9377}"/>
              </a:ext>
            </a:extLst>
          </p:cNvPr>
          <p:cNvSpPr txBox="1"/>
          <p:nvPr/>
        </p:nvSpPr>
        <p:spPr>
          <a:xfrm>
            <a:off x="10691293" y="5530573"/>
            <a:ext cx="1678228" cy="461665"/>
          </a:xfrm>
          <a:prstGeom prst="rect">
            <a:avLst/>
          </a:prstGeom>
          <a:noFill/>
        </p:spPr>
        <p:txBody>
          <a:bodyPr wrap="square" rtlCol="0">
            <a:spAutoFit/>
          </a:bodyPr>
          <a:lstStyle/>
          <a:p>
            <a:r>
              <a:rPr lang="en-US" sz="2400"/>
              <a:t>10000 Hz</a:t>
            </a:r>
          </a:p>
        </p:txBody>
      </p:sp>
      <p:sp>
        <p:nvSpPr>
          <p:cNvPr id="10" name="TextBox 9">
            <a:extLst>
              <a:ext uri="{FF2B5EF4-FFF2-40B4-BE49-F238E27FC236}">
                <a16:creationId xmlns:a16="http://schemas.microsoft.com/office/drawing/2014/main" id="{8F69B055-EFAE-80AF-87AD-45DB3EC6F945}"/>
              </a:ext>
            </a:extLst>
          </p:cNvPr>
          <p:cNvSpPr txBox="1"/>
          <p:nvPr/>
        </p:nvSpPr>
        <p:spPr>
          <a:xfrm>
            <a:off x="10829220" y="4275970"/>
            <a:ext cx="1814572" cy="461665"/>
          </a:xfrm>
          <a:prstGeom prst="rect">
            <a:avLst/>
          </a:prstGeom>
          <a:noFill/>
        </p:spPr>
        <p:txBody>
          <a:bodyPr wrap="square" rtlCol="0">
            <a:spAutoFit/>
          </a:bodyPr>
          <a:lstStyle/>
          <a:p>
            <a:r>
              <a:rPr lang="en-US" sz="2400"/>
              <a:t>5000 Hz</a:t>
            </a:r>
          </a:p>
        </p:txBody>
      </p:sp>
      <p:sp>
        <p:nvSpPr>
          <p:cNvPr id="14" name="TextBox 13">
            <a:extLst>
              <a:ext uri="{FF2B5EF4-FFF2-40B4-BE49-F238E27FC236}">
                <a16:creationId xmlns:a16="http://schemas.microsoft.com/office/drawing/2014/main" id="{BF2EFF63-3BF3-2172-A39C-3335A6A8AD05}"/>
              </a:ext>
            </a:extLst>
          </p:cNvPr>
          <p:cNvSpPr txBox="1"/>
          <p:nvPr/>
        </p:nvSpPr>
        <p:spPr>
          <a:xfrm>
            <a:off x="10752349" y="3021367"/>
            <a:ext cx="1673456" cy="461665"/>
          </a:xfrm>
          <a:prstGeom prst="rect">
            <a:avLst/>
          </a:prstGeom>
          <a:noFill/>
        </p:spPr>
        <p:txBody>
          <a:bodyPr wrap="square" rtlCol="0">
            <a:spAutoFit/>
          </a:bodyPr>
          <a:lstStyle/>
          <a:p>
            <a:r>
              <a:rPr lang="en-US" sz="2400"/>
              <a:t>1000 Hz</a:t>
            </a:r>
          </a:p>
        </p:txBody>
      </p:sp>
      <p:sp>
        <p:nvSpPr>
          <p:cNvPr id="16" name="TextBox 15">
            <a:extLst>
              <a:ext uri="{FF2B5EF4-FFF2-40B4-BE49-F238E27FC236}">
                <a16:creationId xmlns:a16="http://schemas.microsoft.com/office/drawing/2014/main" id="{0D952031-E209-82C6-CE74-399640022F21}"/>
              </a:ext>
            </a:extLst>
          </p:cNvPr>
          <p:cNvSpPr txBox="1"/>
          <p:nvPr/>
        </p:nvSpPr>
        <p:spPr>
          <a:xfrm>
            <a:off x="10829220" y="1768431"/>
            <a:ext cx="1402374" cy="461665"/>
          </a:xfrm>
          <a:prstGeom prst="rect">
            <a:avLst/>
          </a:prstGeom>
          <a:noFill/>
        </p:spPr>
        <p:txBody>
          <a:bodyPr wrap="square" rtlCol="0">
            <a:spAutoFit/>
          </a:bodyPr>
          <a:lstStyle/>
          <a:p>
            <a:r>
              <a:rPr lang="en-US" sz="2400"/>
              <a:t>100 Hz</a:t>
            </a:r>
          </a:p>
        </p:txBody>
      </p:sp>
      <p:grpSp>
        <p:nvGrpSpPr>
          <p:cNvPr id="2" name="Group 1">
            <a:extLst>
              <a:ext uri="{FF2B5EF4-FFF2-40B4-BE49-F238E27FC236}">
                <a16:creationId xmlns:a16="http://schemas.microsoft.com/office/drawing/2014/main" id="{F68DD183-58AF-2450-9D08-7CD2278B112A}"/>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2127584B-9E1E-626C-2AD2-977C4879449F}"/>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274CFDF4-893E-348B-6D68-3D9553C2362A}"/>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945E12D7-5320-E46C-008E-683CFB06FB69}"/>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CBBCDA42-9CFA-B357-0A93-2545981FE228}"/>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3696CA4-6C3A-FA95-4363-7AAAF1113179}"/>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18044AE7-68CC-E4DF-24B7-2614E3852DC7}"/>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469803B5-0C3E-EEAD-7939-C18BA64A441C}"/>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15" name="Immagine 14" descr="Immagine che contiene schermata, linea, diagramma, design&#10;&#10;Descrizione generata automaticamente">
            <a:extLst>
              <a:ext uri="{FF2B5EF4-FFF2-40B4-BE49-F238E27FC236}">
                <a16:creationId xmlns:a16="http://schemas.microsoft.com/office/drawing/2014/main" id="{B98C1CF3-51B5-44DD-8FF2-D3B1016F9F9F}"/>
              </a:ext>
            </a:extLst>
          </p:cNvPr>
          <p:cNvPicPr>
            <a:picLocks noChangeAspect="1"/>
          </p:cNvPicPr>
          <p:nvPr/>
        </p:nvPicPr>
        <p:blipFill>
          <a:blip r:embed="rId2"/>
          <a:stretch>
            <a:fillRect/>
          </a:stretch>
        </p:blipFill>
        <p:spPr>
          <a:xfrm>
            <a:off x="3920234" y="1380080"/>
            <a:ext cx="6420389" cy="1703074"/>
          </a:xfrm>
          <a:prstGeom prst="rect">
            <a:avLst/>
          </a:prstGeom>
        </p:spPr>
      </p:pic>
      <p:sp>
        <p:nvSpPr>
          <p:cNvPr id="25" name="Titolo 2">
            <a:extLst>
              <a:ext uri="{FF2B5EF4-FFF2-40B4-BE49-F238E27FC236}">
                <a16:creationId xmlns:a16="http://schemas.microsoft.com/office/drawing/2014/main" id="{78D60E87-304A-307E-F604-9EE87F3E658F}"/>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6" name="Straight Connector 25">
            <a:extLst>
              <a:ext uri="{FF2B5EF4-FFF2-40B4-BE49-F238E27FC236}">
                <a16:creationId xmlns:a16="http://schemas.microsoft.com/office/drawing/2014/main" id="{AC30D737-97FE-1D1A-E35D-BC08B70C3FFA}"/>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22278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9526B-3DE2-E490-45D4-C8ED779FF956}"/>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CC8E288C-0F65-CA20-EA9D-44C654C885CF}"/>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E28A31A2-BCE2-3B30-E12A-D28740E61A6A}"/>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7EDF7810-01CE-D619-A0A2-C9719B7D07A1}"/>
              </a:ext>
            </a:extLst>
          </p:cNvPr>
          <p:cNvSpPr>
            <a:spLocks noGrp="1"/>
          </p:cNvSpPr>
          <p:nvPr>
            <p:ph type="sldNum" sz="quarter" idx="12"/>
          </p:nvPr>
        </p:nvSpPr>
        <p:spPr/>
        <p:txBody>
          <a:bodyPr/>
          <a:lstStyle/>
          <a:p>
            <a:fld id="{3135EEA2-8D42-4D46-95A6-66E65FDC5EB1}" type="slidenum">
              <a:rPr lang="it-IT" smtClean="0"/>
              <a:t>35</a:t>
            </a:fld>
            <a:endParaRPr lang="it-IT"/>
          </a:p>
        </p:txBody>
      </p:sp>
      <p:pic>
        <p:nvPicPr>
          <p:cNvPr id="17" name="Immagine 16" descr="Immagine che contiene diagramma, schermata, linea&#10;&#10;Descrizione generata automaticamente">
            <a:extLst>
              <a:ext uri="{FF2B5EF4-FFF2-40B4-BE49-F238E27FC236}">
                <a16:creationId xmlns:a16="http://schemas.microsoft.com/office/drawing/2014/main" id="{2ACF234E-F550-7FD1-E4B9-38DC21E3EA5E}"/>
              </a:ext>
            </a:extLst>
          </p:cNvPr>
          <p:cNvPicPr>
            <a:picLocks noChangeAspect="1"/>
          </p:cNvPicPr>
          <p:nvPr/>
        </p:nvPicPr>
        <p:blipFill>
          <a:blip r:embed="rId3"/>
          <a:stretch>
            <a:fillRect/>
          </a:stretch>
        </p:blipFill>
        <p:spPr>
          <a:xfrm>
            <a:off x="334963" y="3057738"/>
            <a:ext cx="11631115" cy="2907778"/>
          </a:xfrm>
          <a:prstGeom prst="rect">
            <a:avLst/>
          </a:prstGeom>
        </p:spPr>
      </p:pic>
      <p:sp>
        <p:nvSpPr>
          <p:cNvPr id="20" name="Titolo 2">
            <a:extLst>
              <a:ext uri="{FF2B5EF4-FFF2-40B4-BE49-F238E27FC236}">
                <a16:creationId xmlns:a16="http://schemas.microsoft.com/office/drawing/2014/main" id="{B9614541-30AF-BD11-8E75-2B064060542F}"/>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1" name="Straight Connector 20">
            <a:extLst>
              <a:ext uri="{FF2B5EF4-FFF2-40B4-BE49-F238E27FC236}">
                <a16:creationId xmlns:a16="http://schemas.microsoft.com/office/drawing/2014/main" id="{9AC95904-E4E1-7D80-2F64-5553212D0B1A}"/>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8A8064-EFDF-0A76-2E88-578B573946E6}"/>
              </a:ext>
            </a:extLst>
          </p:cNvPr>
          <p:cNvSpPr txBox="1"/>
          <p:nvPr/>
        </p:nvSpPr>
        <p:spPr>
          <a:xfrm>
            <a:off x="4293559" y="2234299"/>
            <a:ext cx="3619528" cy="830997"/>
          </a:xfrm>
          <a:prstGeom prst="rect">
            <a:avLst/>
          </a:prstGeom>
          <a:noFill/>
        </p:spPr>
        <p:txBody>
          <a:bodyPr wrap="square" rtlCol="0">
            <a:spAutoFit/>
          </a:bodyPr>
          <a:lstStyle/>
          <a:p>
            <a:pPr algn="ctr"/>
            <a:r>
              <a:rPr lang="en-US" sz="4800"/>
              <a:t>1000 Hz</a:t>
            </a:r>
          </a:p>
        </p:txBody>
      </p:sp>
      <p:grpSp>
        <p:nvGrpSpPr>
          <p:cNvPr id="23" name="Group 22">
            <a:extLst>
              <a:ext uri="{FF2B5EF4-FFF2-40B4-BE49-F238E27FC236}">
                <a16:creationId xmlns:a16="http://schemas.microsoft.com/office/drawing/2014/main" id="{80885311-0896-7208-6E45-AF764AB2103C}"/>
              </a:ext>
            </a:extLst>
          </p:cNvPr>
          <p:cNvGrpSpPr/>
          <p:nvPr/>
        </p:nvGrpSpPr>
        <p:grpSpPr>
          <a:xfrm>
            <a:off x="10509252" y="6170638"/>
            <a:ext cx="1620289" cy="614538"/>
            <a:chOff x="8061960" y="633164"/>
            <a:chExt cx="1620289" cy="840083"/>
          </a:xfrm>
        </p:grpSpPr>
        <p:sp>
          <p:nvSpPr>
            <p:cNvPr id="24" name="Rectangle: Rounded Corners 23">
              <a:extLst>
                <a:ext uri="{FF2B5EF4-FFF2-40B4-BE49-F238E27FC236}">
                  <a16:creationId xmlns:a16="http://schemas.microsoft.com/office/drawing/2014/main" id="{BD9FCA9C-EB7E-8DAA-C1F1-CCCA48FBEF9C}"/>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945A4F3C-B936-0F42-2E3D-23EB7A0282ED}"/>
                </a:ext>
              </a:extLst>
            </p:cNvPr>
            <p:cNvGrpSpPr/>
            <p:nvPr/>
          </p:nvGrpSpPr>
          <p:grpSpPr>
            <a:xfrm>
              <a:off x="8269085" y="667606"/>
              <a:ext cx="1288473" cy="369332"/>
              <a:chOff x="8269085" y="667606"/>
              <a:chExt cx="1288473" cy="369332"/>
            </a:xfrm>
          </p:grpSpPr>
          <p:sp>
            <p:nvSpPr>
              <p:cNvPr id="29" name="TextBox 28">
                <a:extLst>
                  <a:ext uri="{FF2B5EF4-FFF2-40B4-BE49-F238E27FC236}">
                    <a16:creationId xmlns:a16="http://schemas.microsoft.com/office/drawing/2014/main" id="{BA27E618-5AAE-6310-358A-193AC41EEEC5}"/>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0" name="Straight Connector 29">
                <a:extLst>
                  <a:ext uri="{FF2B5EF4-FFF2-40B4-BE49-F238E27FC236}">
                    <a16:creationId xmlns:a16="http://schemas.microsoft.com/office/drawing/2014/main" id="{56C21A03-F316-6F89-7A6E-8236F62AB7F7}"/>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9C67AA3-F13F-1CA7-554D-6F3E84063985}"/>
                </a:ext>
              </a:extLst>
            </p:cNvPr>
            <p:cNvGrpSpPr/>
            <p:nvPr/>
          </p:nvGrpSpPr>
          <p:grpSpPr>
            <a:xfrm>
              <a:off x="8269085" y="1038449"/>
              <a:ext cx="1376033" cy="369332"/>
              <a:chOff x="8269085" y="1038449"/>
              <a:chExt cx="1376033" cy="369332"/>
            </a:xfrm>
          </p:grpSpPr>
          <p:sp>
            <p:nvSpPr>
              <p:cNvPr id="27" name="TextBox 26">
                <a:extLst>
                  <a:ext uri="{FF2B5EF4-FFF2-40B4-BE49-F238E27FC236}">
                    <a16:creationId xmlns:a16="http://schemas.microsoft.com/office/drawing/2014/main" id="{6CD80C9C-68B1-F296-AEEC-56F4682523CA}"/>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8" name="Straight Connector 27">
                <a:extLst>
                  <a:ext uri="{FF2B5EF4-FFF2-40B4-BE49-F238E27FC236}">
                    <a16:creationId xmlns:a16="http://schemas.microsoft.com/office/drawing/2014/main" id="{97BAF3A2-A27C-6BB7-8BBB-A6FE4EAC6AE3}"/>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77926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89BC3-2500-DF68-C57D-A3916701804B}"/>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7784A7FB-9B31-51E9-DC75-D74014C8AA61}"/>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E15D00FD-47EF-5402-8BB4-D854827AE8A9}"/>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A0A94B4-E0B3-1AE5-E20C-5D352B10EB9C}"/>
              </a:ext>
            </a:extLst>
          </p:cNvPr>
          <p:cNvSpPr>
            <a:spLocks noGrp="1"/>
          </p:cNvSpPr>
          <p:nvPr>
            <p:ph type="sldNum" sz="quarter" idx="12"/>
          </p:nvPr>
        </p:nvSpPr>
        <p:spPr/>
        <p:txBody>
          <a:bodyPr/>
          <a:lstStyle/>
          <a:p>
            <a:fld id="{3135EEA2-8D42-4D46-95A6-66E65FDC5EB1}" type="slidenum">
              <a:rPr lang="it-IT" smtClean="0"/>
              <a:t>36</a:t>
            </a:fld>
            <a:endParaRPr lang="it-IT"/>
          </a:p>
        </p:txBody>
      </p:sp>
      <p:sp>
        <p:nvSpPr>
          <p:cNvPr id="12" name="TextBox 11">
            <a:extLst>
              <a:ext uri="{FF2B5EF4-FFF2-40B4-BE49-F238E27FC236}">
                <a16:creationId xmlns:a16="http://schemas.microsoft.com/office/drawing/2014/main" id="{6CA56A61-3995-EE2B-2158-6E7D93726624}"/>
              </a:ext>
            </a:extLst>
          </p:cNvPr>
          <p:cNvSpPr txBox="1"/>
          <p:nvPr/>
        </p:nvSpPr>
        <p:spPr>
          <a:xfrm>
            <a:off x="10691293" y="5530573"/>
            <a:ext cx="1678228" cy="461665"/>
          </a:xfrm>
          <a:prstGeom prst="rect">
            <a:avLst/>
          </a:prstGeom>
          <a:noFill/>
        </p:spPr>
        <p:txBody>
          <a:bodyPr wrap="square" rtlCol="0">
            <a:spAutoFit/>
          </a:bodyPr>
          <a:lstStyle/>
          <a:p>
            <a:r>
              <a:rPr lang="en-US" sz="2400"/>
              <a:t>10000 Hz</a:t>
            </a:r>
          </a:p>
        </p:txBody>
      </p:sp>
      <p:sp>
        <p:nvSpPr>
          <p:cNvPr id="10" name="TextBox 9">
            <a:extLst>
              <a:ext uri="{FF2B5EF4-FFF2-40B4-BE49-F238E27FC236}">
                <a16:creationId xmlns:a16="http://schemas.microsoft.com/office/drawing/2014/main" id="{F00F46FC-724D-5E89-C4ED-656E7F19C4B2}"/>
              </a:ext>
            </a:extLst>
          </p:cNvPr>
          <p:cNvSpPr txBox="1"/>
          <p:nvPr/>
        </p:nvSpPr>
        <p:spPr>
          <a:xfrm>
            <a:off x="10829220" y="4275970"/>
            <a:ext cx="1814572" cy="461665"/>
          </a:xfrm>
          <a:prstGeom prst="rect">
            <a:avLst/>
          </a:prstGeom>
          <a:noFill/>
        </p:spPr>
        <p:txBody>
          <a:bodyPr wrap="square" rtlCol="0">
            <a:spAutoFit/>
          </a:bodyPr>
          <a:lstStyle/>
          <a:p>
            <a:r>
              <a:rPr lang="en-US" sz="2400"/>
              <a:t>5000 Hz</a:t>
            </a:r>
          </a:p>
        </p:txBody>
      </p:sp>
      <p:sp>
        <p:nvSpPr>
          <p:cNvPr id="14" name="TextBox 13">
            <a:extLst>
              <a:ext uri="{FF2B5EF4-FFF2-40B4-BE49-F238E27FC236}">
                <a16:creationId xmlns:a16="http://schemas.microsoft.com/office/drawing/2014/main" id="{AE235DEB-89AD-A9F0-5464-DBD3CFA18302}"/>
              </a:ext>
            </a:extLst>
          </p:cNvPr>
          <p:cNvSpPr txBox="1"/>
          <p:nvPr/>
        </p:nvSpPr>
        <p:spPr>
          <a:xfrm>
            <a:off x="10752349" y="3021367"/>
            <a:ext cx="1673456" cy="461665"/>
          </a:xfrm>
          <a:prstGeom prst="rect">
            <a:avLst/>
          </a:prstGeom>
          <a:noFill/>
        </p:spPr>
        <p:txBody>
          <a:bodyPr wrap="square" rtlCol="0">
            <a:spAutoFit/>
          </a:bodyPr>
          <a:lstStyle/>
          <a:p>
            <a:r>
              <a:rPr lang="en-US" sz="2400"/>
              <a:t>1000 Hz</a:t>
            </a:r>
          </a:p>
        </p:txBody>
      </p:sp>
      <p:sp>
        <p:nvSpPr>
          <p:cNvPr id="16" name="TextBox 15">
            <a:extLst>
              <a:ext uri="{FF2B5EF4-FFF2-40B4-BE49-F238E27FC236}">
                <a16:creationId xmlns:a16="http://schemas.microsoft.com/office/drawing/2014/main" id="{7FF76F20-C019-8E9F-5B1E-CB785223AEB2}"/>
              </a:ext>
            </a:extLst>
          </p:cNvPr>
          <p:cNvSpPr txBox="1"/>
          <p:nvPr/>
        </p:nvSpPr>
        <p:spPr>
          <a:xfrm>
            <a:off x="10829220" y="1768431"/>
            <a:ext cx="1402374" cy="461665"/>
          </a:xfrm>
          <a:prstGeom prst="rect">
            <a:avLst/>
          </a:prstGeom>
          <a:noFill/>
        </p:spPr>
        <p:txBody>
          <a:bodyPr wrap="square" rtlCol="0">
            <a:spAutoFit/>
          </a:bodyPr>
          <a:lstStyle/>
          <a:p>
            <a:r>
              <a:rPr lang="en-US" sz="2400"/>
              <a:t>100 Hz</a:t>
            </a:r>
          </a:p>
        </p:txBody>
      </p:sp>
      <p:grpSp>
        <p:nvGrpSpPr>
          <p:cNvPr id="2" name="Group 1">
            <a:extLst>
              <a:ext uri="{FF2B5EF4-FFF2-40B4-BE49-F238E27FC236}">
                <a16:creationId xmlns:a16="http://schemas.microsoft.com/office/drawing/2014/main" id="{9A612BF5-3476-98DA-A2CF-C05A9526D94D}"/>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9645CD52-88D6-E881-C675-0E8D78486886}"/>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C67417B1-5B78-9F0F-7889-FB75CE11A4C9}"/>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8DF97968-5A45-C994-014C-1005BFE5CBE4}"/>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D3FF09F1-6226-FBF1-3A2C-65171EA797BC}"/>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493FF433-568D-A8AF-5EF7-AA72C21DBFD7}"/>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AB8FF4C9-8212-3FA8-3331-7574A2B33AE7}"/>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C14269E0-E995-FE1E-9C44-479148BA8928}"/>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15" name="Immagine 14" descr="Immagine che contiene schermata, linea, diagramma, design&#10;&#10;Descrizione generata automaticamente">
            <a:extLst>
              <a:ext uri="{FF2B5EF4-FFF2-40B4-BE49-F238E27FC236}">
                <a16:creationId xmlns:a16="http://schemas.microsoft.com/office/drawing/2014/main" id="{F7F2C321-C10A-8C9A-CC0A-264B4B4D47CB}"/>
              </a:ext>
            </a:extLst>
          </p:cNvPr>
          <p:cNvPicPr>
            <a:picLocks noChangeAspect="1"/>
          </p:cNvPicPr>
          <p:nvPr/>
        </p:nvPicPr>
        <p:blipFill>
          <a:blip r:embed="rId2"/>
          <a:stretch>
            <a:fillRect/>
          </a:stretch>
        </p:blipFill>
        <p:spPr>
          <a:xfrm>
            <a:off x="3920234" y="1380080"/>
            <a:ext cx="6420389" cy="1703074"/>
          </a:xfrm>
          <a:prstGeom prst="rect">
            <a:avLst/>
          </a:prstGeom>
        </p:spPr>
      </p:pic>
      <p:sp>
        <p:nvSpPr>
          <p:cNvPr id="25" name="Titolo 2">
            <a:extLst>
              <a:ext uri="{FF2B5EF4-FFF2-40B4-BE49-F238E27FC236}">
                <a16:creationId xmlns:a16="http://schemas.microsoft.com/office/drawing/2014/main" id="{323848AC-ACBB-BAA8-EC2E-4CC842D0E9CB}"/>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6" name="Straight Connector 25">
            <a:extLst>
              <a:ext uri="{FF2B5EF4-FFF2-40B4-BE49-F238E27FC236}">
                <a16:creationId xmlns:a16="http://schemas.microsoft.com/office/drawing/2014/main" id="{5367CB9B-0828-7A89-7A14-53F38B3FDD52}"/>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3" name="Immagine 16" descr="Immagine che contiene diagramma, schermata, linea&#10;&#10;Descrizione generata automaticamente">
            <a:extLst>
              <a:ext uri="{FF2B5EF4-FFF2-40B4-BE49-F238E27FC236}">
                <a16:creationId xmlns:a16="http://schemas.microsoft.com/office/drawing/2014/main" id="{8F02250B-05A0-2687-AC8F-ADD9950C4BB8}"/>
              </a:ext>
            </a:extLst>
          </p:cNvPr>
          <p:cNvPicPr>
            <a:picLocks noChangeAspect="1"/>
          </p:cNvPicPr>
          <p:nvPr/>
        </p:nvPicPr>
        <p:blipFill>
          <a:blip r:embed="rId3"/>
          <a:stretch>
            <a:fillRect/>
          </a:stretch>
        </p:blipFill>
        <p:spPr>
          <a:xfrm>
            <a:off x="3920234" y="2740342"/>
            <a:ext cx="6420389" cy="1605097"/>
          </a:xfrm>
          <a:prstGeom prst="rect">
            <a:avLst/>
          </a:prstGeom>
        </p:spPr>
      </p:pic>
    </p:spTree>
    <p:extLst>
      <p:ext uri="{BB962C8B-B14F-4D97-AF65-F5344CB8AC3E}">
        <p14:creationId xmlns:p14="http://schemas.microsoft.com/office/powerpoint/2010/main" val="2004285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F44F7-BF2F-C0CB-F127-2BBB77719FDB}"/>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3D4678A7-1D33-EE60-D643-63F21730CE90}"/>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ACED5309-FA9A-BE0B-C8EB-AF5D4C46545E}"/>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20E0A525-F820-B0AD-6981-0B06DC8E8F48}"/>
              </a:ext>
            </a:extLst>
          </p:cNvPr>
          <p:cNvSpPr>
            <a:spLocks noGrp="1"/>
          </p:cNvSpPr>
          <p:nvPr>
            <p:ph type="sldNum" sz="quarter" idx="12"/>
          </p:nvPr>
        </p:nvSpPr>
        <p:spPr/>
        <p:txBody>
          <a:bodyPr/>
          <a:lstStyle/>
          <a:p>
            <a:fld id="{3135EEA2-8D42-4D46-95A6-66E65FDC5EB1}" type="slidenum">
              <a:rPr lang="it-IT" smtClean="0"/>
              <a:t>37</a:t>
            </a:fld>
            <a:endParaRPr lang="it-IT"/>
          </a:p>
        </p:txBody>
      </p:sp>
      <p:sp>
        <p:nvSpPr>
          <p:cNvPr id="20" name="Titolo 2">
            <a:extLst>
              <a:ext uri="{FF2B5EF4-FFF2-40B4-BE49-F238E27FC236}">
                <a16:creationId xmlns:a16="http://schemas.microsoft.com/office/drawing/2014/main" id="{467EA6EC-565E-490D-18CB-42734066563C}"/>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1" name="Straight Connector 20">
            <a:extLst>
              <a:ext uri="{FF2B5EF4-FFF2-40B4-BE49-F238E27FC236}">
                <a16:creationId xmlns:a16="http://schemas.microsoft.com/office/drawing/2014/main" id="{22CF5D41-7BA7-5BC3-3915-E3CBD2ECC3BC}"/>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652EB6-BB45-D6FF-0924-889A2B5BBDD2}"/>
              </a:ext>
            </a:extLst>
          </p:cNvPr>
          <p:cNvSpPr txBox="1"/>
          <p:nvPr/>
        </p:nvSpPr>
        <p:spPr>
          <a:xfrm>
            <a:off x="4293559" y="2234299"/>
            <a:ext cx="3619528" cy="830997"/>
          </a:xfrm>
          <a:prstGeom prst="rect">
            <a:avLst/>
          </a:prstGeom>
          <a:noFill/>
        </p:spPr>
        <p:txBody>
          <a:bodyPr wrap="square" rtlCol="0">
            <a:spAutoFit/>
          </a:bodyPr>
          <a:lstStyle/>
          <a:p>
            <a:pPr algn="ctr"/>
            <a:r>
              <a:rPr lang="en-US" sz="4800"/>
              <a:t>5000 Hz</a:t>
            </a:r>
          </a:p>
        </p:txBody>
      </p:sp>
      <p:pic>
        <p:nvPicPr>
          <p:cNvPr id="3" name="Immagine 2">
            <a:extLst>
              <a:ext uri="{FF2B5EF4-FFF2-40B4-BE49-F238E27FC236}">
                <a16:creationId xmlns:a16="http://schemas.microsoft.com/office/drawing/2014/main" id="{7967586D-8EF0-3813-44F3-3DE9F4650263}"/>
              </a:ext>
            </a:extLst>
          </p:cNvPr>
          <p:cNvPicPr>
            <a:picLocks noChangeAspect="1"/>
          </p:cNvPicPr>
          <p:nvPr/>
        </p:nvPicPr>
        <p:blipFill>
          <a:blip r:embed="rId3"/>
          <a:stretch>
            <a:fillRect/>
          </a:stretch>
        </p:blipFill>
        <p:spPr>
          <a:xfrm>
            <a:off x="334963" y="3065296"/>
            <a:ext cx="11530328" cy="2882582"/>
          </a:xfrm>
          <a:prstGeom prst="rect">
            <a:avLst/>
          </a:prstGeom>
        </p:spPr>
      </p:pic>
      <p:grpSp>
        <p:nvGrpSpPr>
          <p:cNvPr id="23" name="Group 22">
            <a:extLst>
              <a:ext uri="{FF2B5EF4-FFF2-40B4-BE49-F238E27FC236}">
                <a16:creationId xmlns:a16="http://schemas.microsoft.com/office/drawing/2014/main" id="{AFAFA2FC-7ACE-E37E-E477-FE22B8158932}"/>
              </a:ext>
            </a:extLst>
          </p:cNvPr>
          <p:cNvGrpSpPr/>
          <p:nvPr/>
        </p:nvGrpSpPr>
        <p:grpSpPr>
          <a:xfrm>
            <a:off x="10509252" y="6170638"/>
            <a:ext cx="1620289" cy="614538"/>
            <a:chOff x="8061960" y="633164"/>
            <a:chExt cx="1620289" cy="840083"/>
          </a:xfrm>
        </p:grpSpPr>
        <p:sp>
          <p:nvSpPr>
            <p:cNvPr id="24" name="Rectangle: Rounded Corners 23">
              <a:extLst>
                <a:ext uri="{FF2B5EF4-FFF2-40B4-BE49-F238E27FC236}">
                  <a16:creationId xmlns:a16="http://schemas.microsoft.com/office/drawing/2014/main" id="{E00A55DA-E7ED-59B8-404E-5EE45DEF2A78}"/>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2EA2C224-C93C-AD16-4807-CCBC87800010}"/>
                </a:ext>
              </a:extLst>
            </p:cNvPr>
            <p:cNvGrpSpPr/>
            <p:nvPr/>
          </p:nvGrpSpPr>
          <p:grpSpPr>
            <a:xfrm>
              <a:off x="8269085" y="667606"/>
              <a:ext cx="1288473" cy="369332"/>
              <a:chOff x="8269085" y="667606"/>
              <a:chExt cx="1288473" cy="369332"/>
            </a:xfrm>
          </p:grpSpPr>
          <p:sp>
            <p:nvSpPr>
              <p:cNvPr id="29" name="TextBox 28">
                <a:extLst>
                  <a:ext uri="{FF2B5EF4-FFF2-40B4-BE49-F238E27FC236}">
                    <a16:creationId xmlns:a16="http://schemas.microsoft.com/office/drawing/2014/main" id="{3721DE21-441E-3B4D-15A6-B1966900A9EE}"/>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0" name="Straight Connector 29">
                <a:extLst>
                  <a:ext uri="{FF2B5EF4-FFF2-40B4-BE49-F238E27FC236}">
                    <a16:creationId xmlns:a16="http://schemas.microsoft.com/office/drawing/2014/main" id="{3D89517A-06D5-5EA2-7AEC-84C764E7423E}"/>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25F74B26-3AC6-A3FF-859A-1EA5953191BE}"/>
                </a:ext>
              </a:extLst>
            </p:cNvPr>
            <p:cNvGrpSpPr/>
            <p:nvPr/>
          </p:nvGrpSpPr>
          <p:grpSpPr>
            <a:xfrm>
              <a:off x="8269085" y="1038449"/>
              <a:ext cx="1376033" cy="369332"/>
              <a:chOff x="8269085" y="1038449"/>
              <a:chExt cx="1376033" cy="369332"/>
            </a:xfrm>
          </p:grpSpPr>
          <p:sp>
            <p:nvSpPr>
              <p:cNvPr id="27" name="TextBox 26">
                <a:extLst>
                  <a:ext uri="{FF2B5EF4-FFF2-40B4-BE49-F238E27FC236}">
                    <a16:creationId xmlns:a16="http://schemas.microsoft.com/office/drawing/2014/main" id="{F9919695-4E3D-F9C4-2758-454DC173CC7B}"/>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8" name="Straight Connector 27">
                <a:extLst>
                  <a:ext uri="{FF2B5EF4-FFF2-40B4-BE49-F238E27FC236}">
                    <a16:creationId xmlns:a16="http://schemas.microsoft.com/office/drawing/2014/main" id="{F96471C9-B274-641E-C3A8-D121B3C832AF}"/>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75299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04212-CBFA-5285-D17E-A0FA4FF6ECAA}"/>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64009A33-020D-DB41-7DA2-316DEBC5A17C}"/>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9B2F304D-2285-76FF-1430-A55918CF5009}"/>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F14D734F-E919-113C-4F6D-FB537FF68808}"/>
              </a:ext>
            </a:extLst>
          </p:cNvPr>
          <p:cNvSpPr>
            <a:spLocks noGrp="1"/>
          </p:cNvSpPr>
          <p:nvPr>
            <p:ph type="sldNum" sz="quarter" idx="12"/>
          </p:nvPr>
        </p:nvSpPr>
        <p:spPr/>
        <p:txBody>
          <a:bodyPr/>
          <a:lstStyle/>
          <a:p>
            <a:fld id="{3135EEA2-8D42-4D46-95A6-66E65FDC5EB1}" type="slidenum">
              <a:rPr lang="it-IT" smtClean="0"/>
              <a:t>38</a:t>
            </a:fld>
            <a:endParaRPr lang="it-IT"/>
          </a:p>
        </p:txBody>
      </p:sp>
      <p:sp>
        <p:nvSpPr>
          <p:cNvPr id="12" name="TextBox 11">
            <a:extLst>
              <a:ext uri="{FF2B5EF4-FFF2-40B4-BE49-F238E27FC236}">
                <a16:creationId xmlns:a16="http://schemas.microsoft.com/office/drawing/2014/main" id="{B0CE5F20-C0F2-77F8-8C17-41DF7770C19D}"/>
              </a:ext>
            </a:extLst>
          </p:cNvPr>
          <p:cNvSpPr txBox="1"/>
          <p:nvPr/>
        </p:nvSpPr>
        <p:spPr>
          <a:xfrm>
            <a:off x="10691293" y="5530573"/>
            <a:ext cx="1678228" cy="461665"/>
          </a:xfrm>
          <a:prstGeom prst="rect">
            <a:avLst/>
          </a:prstGeom>
          <a:noFill/>
        </p:spPr>
        <p:txBody>
          <a:bodyPr wrap="square" rtlCol="0">
            <a:spAutoFit/>
          </a:bodyPr>
          <a:lstStyle/>
          <a:p>
            <a:r>
              <a:rPr lang="en-US" sz="2400"/>
              <a:t>10000 Hz</a:t>
            </a:r>
          </a:p>
        </p:txBody>
      </p:sp>
      <p:sp>
        <p:nvSpPr>
          <p:cNvPr id="10" name="TextBox 9">
            <a:extLst>
              <a:ext uri="{FF2B5EF4-FFF2-40B4-BE49-F238E27FC236}">
                <a16:creationId xmlns:a16="http://schemas.microsoft.com/office/drawing/2014/main" id="{19C56BAF-CD75-C86A-178A-AE6E6F37D9A1}"/>
              </a:ext>
            </a:extLst>
          </p:cNvPr>
          <p:cNvSpPr txBox="1"/>
          <p:nvPr/>
        </p:nvSpPr>
        <p:spPr>
          <a:xfrm>
            <a:off x="10829220" y="4275970"/>
            <a:ext cx="1814572" cy="461665"/>
          </a:xfrm>
          <a:prstGeom prst="rect">
            <a:avLst/>
          </a:prstGeom>
          <a:noFill/>
        </p:spPr>
        <p:txBody>
          <a:bodyPr wrap="square" rtlCol="0">
            <a:spAutoFit/>
          </a:bodyPr>
          <a:lstStyle/>
          <a:p>
            <a:r>
              <a:rPr lang="en-US" sz="2400"/>
              <a:t>5000 Hz</a:t>
            </a:r>
          </a:p>
        </p:txBody>
      </p:sp>
      <p:sp>
        <p:nvSpPr>
          <p:cNvPr id="14" name="TextBox 13">
            <a:extLst>
              <a:ext uri="{FF2B5EF4-FFF2-40B4-BE49-F238E27FC236}">
                <a16:creationId xmlns:a16="http://schemas.microsoft.com/office/drawing/2014/main" id="{3CD99E32-3662-EEED-692C-56B6DD51558D}"/>
              </a:ext>
            </a:extLst>
          </p:cNvPr>
          <p:cNvSpPr txBox="1"/>
          <p:nvPr/>
        </p:nvSpPr>
        <p:spPr>
          <a:xfrm>
            <a:off x="10752349" y="3021367"/>
            <a:ext cx="1673456" cy="461665"/>
          </a:xfrm>
          <a:prstGeom prst="rect">
            <a:avLst/>
          </a:prstGeom>
          <a:noFill/>
        </p:spPr>
        <p:txBody>
          <a:bodyPr wrap="square" rtlCol="0">
            <a:spAutoFit/>
          </a:bodyPr>
          <a:lstStyle/>
          <a:p>
            <a:r>
              <a:rPr lang="en-US" sz="2400"/>
              <a:t>1000 Hz</a:t>
            </a:r>
          </a:p>
        </p:txBody>
      </p:sp>
      <p:sp>
        <p:nvSpPr>
          <p:cNvPr id="16" name="TextBox 15">
            <a:extLst>
              <a:ext uri="{FF2B5EF4-FFF2-40B4-BE49-F238E27FC236}">
                <a16:creationId xmlns:a16="http://schemas.microsoft.com/office/drawing/2014/main" id="{40CD7553-A5CF-AE60-4163-356E405B0A1B}"/>
              </a:ext>
            </a:extLst>
          </p:cNvPr>
          <p:cNvSpPr txBox="1"/>
          <p:nvPr/>
        </p:nvSpPr>
        <p:spPr>
          <a:xfrm>
            <a:off x="10829220" y="1768431"/>
            <a:ext cx="1402374" cy="461665"/>
          </a:xfrm>
          <a:prstGeom prst="rect">
            <a:avLst/>
          </a:prstGeom>
          <a:noFill/>
        </p:spPr>
        <p:txBody>
          <a:bodyPr wrap="square" rtlCol="0">
            <a:spAutoFit/>
          </a:bodyPr>
          <a:lstStyle/>
          <a:p>
            <a:r>
              <a:rPr lang="en-US" sz="2400"/>
              <a:t>100 Hz</a:t>
            </a:r>
          </a:p>
        </p:txBody>
      </p:sp>
      <p:grpSp>
        <p:nvGrpSpPr>
          <p:cNvPr id="2" name="Group 1">
            <a:extLst>
              <a:ext uri="{FF2B5EF4-FFF2-40B4-BE49-F238E27FC236}">
                <a16:creationId xmlns:a16="http://schemas.microsoft.com/office/drawing/2014/main" id="{7AAA6FCF-2FE8-89D4-76DC-EE35556AF054}"/>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CC970334-A1D5-FCDF-74FB-A1885A33EC34}"/>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4285E76A-AE77-113F-0A10-F8D067203B2F}"/>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FB186605-96FE-62D8-C5D7-ABAFC2A71B79}"/>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1225F347-0166-6E29-885B-B74066742AF5}"/>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55BBFF5B-2E81-3491-064C-8E6D4CBB798E}"/>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ADF6C892-1BAB-230F-B1B8-CA5EC0FF6105}"/>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984F6983-26CF-FF5E-776A-98421166CDED}"/>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15" name="Immagine 14" descr="Immagine che contiene schermata, linea, diagramma, design&#10;&#10;Descrizione generata automaticamente">
            <a:extLst>
              <a:ext uri="{FF2B5EF4-FFF2-40B4-BE49-F238E27FC236}">
                <a16:creationId xmlns:a16="http://schemas.microsoft.com/office/drawing/2014/main" id="{C8F74346-A284-1697-5E70-DD077D5255F7}"/>
              </a:ext>
            </a:extLst>
          </p:cNvPr>
          <p:cNvPicPr>
            <a:picLocks noChangeAspect="1"/>
          </p:cNvPicPr>
          <p:nvPr/>
        </p:nvPicPr>
        <p:blipFill>
          <a:blip r:embed="rId2"/>
          <a:stretch>
            <a:fillRect/>
          </a:stretch>
        </p:blipFill>
        <p:spPr>
          <a:xfrm>
            <a:off x="3920234" y="1380080"/>
            <a:ext cx="6420389" cy="1703074"/>
          </a:xfrm>
          <a:prstGeom prst="rect">
            <a:avLst/>
          </a:prstGeom>
        </p:spPr>
      </p:pic>
      <p:sp>
        <p:nvSpPr>
          <p:cNvPr id="25" name="Titolo 2">
            <a:extLst>
              <a:ext uri="{FF2B5EF4-FFF2-40B4-BE49-F238E27FC236}">
                <a16:creationId xmlns:a16="http://schemas.microsoft.com/office/drawing/2014/main" id="{0B7FF58E-F293-401E-B718-8B742DE6012A}"/>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6" name="Straight Connector 25">
            <a:extLst>
              <a:ext uri="{FF2B5EF4-FFF2-40B4-BE49-F238E27FC236}">
                <a16:creationId xmlns:a16="http://schemas.microsoft.com/office/drawing/2014/main" id="{265ECF96-AC15-E987-5CE5-15BD9471262D}"/>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3" name="Immagine 16" descr="Immagine che contiene diagramma, schermata, linea&#10;&#10;Descrizione generata automaticamente">
            <a:extLst>
              <a:ext uri="{FF2B5EF4-FFF2-40B4-BE49-F238E27FC236}">
                <a16:creationId xmlns:a16="http://schemas.microsoft.com/office/drawing/2014/main" id="{D0748066-DFDF-DE4D-2DAC-1CBCDC118A4D}"/>
              </a:ext>
            </a:extLst>
          </p:cNvPr>
          <p:cNvPicPr>
            <a:picLocks noChangeAspect="1"/>
          </p:cNvPicPr>
          <p:nvPr/>
        </p:nvPicPr>
        <p:blipFill>
          <a:blip r:embed="rId3"/>
          <a:stretch>
            <a:fillRect/>
          </a:stretch>
        </p:blipFill>
        <p:spPr>
          <a:xfrm>
            <a:off x="3920234" y="2740342"/>
            <a:ext cx="6420389" cy="1605097"/>
          </a:xfrm>
          <a:prstGeom prst="rect">
            <a:avLst/>
          </a:prstGeom>
        </p:spPr>
      </p:pic>
      <p:pic>
        <p:nvPicPr>
          <p:cNvPr id="8" name="Immagine 2">
            <a:extLst>
              <a:ext uri="{FF2B5EF4-FFF2-40B4-BE49-F238E27FC236}">
                <a16:creationId xmlns:a16="http://schemas.microsoft.com/office/drawing/2014/main" id="{D9C4699C-ECF2-5318-286F-BB695EF34B33}"/>
              </a:ext>
            </a:extLst>
          </p:cNvPr>
          <p:cNvPicPr>
            <a:picLocks noChangeAspect="1"/>
          </p:cNvPicPr>
          <p:nvPr/>
        </p:nvPicPr>
        <p:blipFill>
          <a:blip r:embed="rId4"/>
          <a:stretch>
            <a:fillRect/>
          </a:stretch>
        </p:blipFill>
        <p:spPr>
          <a:xfrm>
            <a:off x="3959605" y="4025037"/>
            <a:ext cx="6420389" cy="1605097"/>
          </a:xfrm>
          <a:prstGeom prst="rect">
            <a:avLst/>
          </a:prstGeom>
        </p:spPr>
      </p:pic>
    </p:spTree>
    <p:extLst>
      <p:ext uri="{BB962C8B-B14F-4D97-AF65-F5344CB8AC3E}">
        <p14:creationId xmlns:p14="http://schemas.microsoft.com/office/powerpoint/2010/main" val="31291418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DD8D2-CA08-ACCB-DF34-EC83FE4695C0}"/>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D9C3AA12-2C06-B1F1-4455-E26C958A6D4E}"/>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09C08906-F70B-BE8C-9886-621CD3B8547C}"/>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6AB37CC-A1C5-3219-EC74-B8F225E2B9DC}"/>
              </a:ext>
            </a:extLst>
          </p:cNvPr>
          <p:cNvSpPr>
            <a:spLocks noGrp="1"/>
          </p:cNvSpPr>
          <p:nvPr>
            <p:ph type="sldNum" sz="quarter" idx="12"/>
          </p:nvPr>
        </p:nvSpPr>
        <p:spPr/>
        <p:txBody>
          <a:bodyPr/>
          <a:lstStyle/>
          <a:p>
            <a:fld id="{3135EEA2-8D42-4D46-95A6-66E65FDC5EB1}" type="slidenum">
              <a:rPr lang="it-IT" smtClean="0"/>
              <a:t>39</a:t>
            </a:fld>
            <a:endParaRPr lang="it-IT"/>
          </a:p>
        </p:txBody>
      </p:sp>
      <p:pic>
        <p:nvPicPr>
          <p:cNvPr id="7" name="!!10000Hz">
            <a:extLst>
              <a:ext uri="{FF2B5EF4-FFF2-40B4-BE49-F238E27FC236}">
                <a16:creationId xmlns:a16="http://schemas.microsoft.com/office/drawing/2014/main" id="{2575091B-6F5E-BE0B-13DB-C21E6A6B5272}"/>
              </a:ext>
            </a:extLst>
          </p:cNvPr>
          <p:cNvPicPr>
            <a:picLocks noChangeAspect="1"/>
          </p:cNvPicPr>
          <p:nvPr/>
        </p:nvPicPr>
        <p:blipFill>
          <a:blip r:embed="rId3"/>
          <a:stretch>
            <a:fillRect/>
          </a:stretch>
        </p:blipFill>
        <p:spPr>
          <a:xfrm>
            <a:off x="334963" y="3048000"/>
            <a:ext cx="11511847" cy="2877962"/>
          </a:xfrm>
          <a:prstGeom prst="rect">
            <a:avLst/>
          </a:prstGeom>
        </p:spPr>
      </p:pic>
      <p:sp>
        <p:nvSpPr>
          <p:cNvPr id="20" name="Titolo 2">
            <a:extLst>
              <a:ext uri="{FF2B5EF4-FFF2-40B4-BE49-F238E27FC236}">
                <a16:creationId xmlns:a16="http://schemas.microsoft.com/office/drawing/2014/main" id="{6BB70795-02CB-159F-9955-42AAC122E04C}"/>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1" name="Straight Connector 20">
            <a:extLst>
              <a:ext uri="{FF2B5EF4-FFF2-40B4-BE49-F238E27FC236}">
                <a16:creationId xmlns:a16="http://schemas.microsoft.com/office/drawing/2014/main" id="{9FA4E22A-82E4-94EF-4FE9-B4DF28865F82}"/>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243C893-9E20-2ED8-9C4C-E09B1A17E3DC}"/>
              </a:ext>
            </a:extLst>
          </p:cNvPr>
          <p:cNvSpPr txBox="1"/>
          <p:nvPr/>
        </p:nvSpPr>
        <p:spPr>
          <a:xfrm>
            <a:off x="4293559" y="2234299"/>
            <a:ext cx="3619528" cy="830997"/>
          </a:xfrm>
          <a:prstGeom prst="rect">
            <a:avLst/>
          </a:prstGeom>
          <a:noFill/>
        </p:spPr>
        <p:txBody>
          <a:bodyPr wrap="square" rtlCol="0">
            <a:spAutoFit/>
          </a:bodyPr>
          <a:lstStyle/>
          <a:p>
            <a:pPr algn="ctr"/>
            <a:r>
              <a:rPr lang="en-US" sz="4800"/>
              <a:t>10000 Hz</a:t>
            </a:r>
          </a:p>
        </p:txBody>
      </p:sp>
      <p:grpSp>
        <p:nvGrpSpPr>
          <p:cNvPr id="23" name="Group 22">
            <a:extLst>
              <a:ext uri="{FF2B5EF4-FFF2-40B4-BE49-F238E27FC236}">
                <a16:creationId xmlns:a16="http://schemas.microsoft.com/office/drawing/2014/main" id="{245A55E8-1849-3093-D6EC-E1EF1A6A65C4}"/>
              </a:ext>
            </a:extLst>
          </p:cNvPr>
          <p:cNvGrpSpPr/>
          <p:nvPr/>
        </p:nvGrpSpPr>
        <p:grpSpPr>
          <a:xfrm>
            <a:off x="10509252" y="6170638"/>
            <a:ext cx="1620289" cy="614538"/>
            <a:chOff x="8061960" y="633164"/>
            <a:chExt cx="1620289" cy="840083"/>
          </a:xfrm>
        </p:grpSpPr>
        <p:sp>
          <p:nvSpPr>
            <p:cNvPr id="24" name="Rectangle: Rounded Corners 23">
              <a:extLst>
                <a:ext uri="{FF2B5EF4-FFF2-40B4-BE49-F238E27FC236}">
                  <a16:creationId xmlns:a16="http://schemas.microsoft.com/office/drawing/2014/main" id="{B3EC193C-3461-9A51-223C-79E81BC79E8F}"/>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8DB6FB57-6921-CBF1-EA5A-7237F007517F}"/>
                </a:ext>
              </a:extLst>
            </p:cNvPr>
            <p:cNvGrpSpPr/>
            <p:nvPr/>
          </p:nvGrpSpPr>
          <p:grpSpPr>
            <a:xfrm>
              <a:off x="8269085" y="667606"/>
              <a:ext cx="1288473" cy="369332"/>
              <a:chOff x="8269085" y="667606"/>
              <a:chExt cx="1288473" cy="369332"/>
            </a:xfrm>
          </p:grpSpPr>
          <p:sp>
            <p:nvSpPr>
              <p:cNvPr id="29" name="TextBox 28">
                <a:extLst>
                  <a:ext uri="{FF2B5EF4-FFF2-40B4-BE49-F238E27FC236}">
                    <a16:creationId xmlns:a16="http://schemas.microsoft.com/office/drawing/2014/main" id="{28A3F768-5BFA-E65A-DE58-5A26322500D1}"/>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0" name="Straight Connector 29">
                <a:extLst>
                  <a:ext uri="{FF2B5EF4-FFF2-40B4-BE49-F238E27FC236}">
                    <a16:creationId xmlns:a16="http://schemas.microsoft.com/office/drawing/2014/main" id="{93A77B32-F33A-AB86-DE63-FF21AD1E500A}"/>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31853324-800D-B25E-E70B-89799BA8F0B6}"/>
                </a:ext>
              </a:extLst>
            </p:cNvPr>
            <p:cNvGrpSpPr/>
            <p:nvPr/>
          </p:nvGrpSpPr>
          <p:grpSpPr>
            <a:xfrm>
              <a:off x="8269085" y="1038449"/>
              <a:ext cx="1376033" cy="369332"/>
              <a:chOff x="8269085" y="1038449"/>
              <a:chExt cx="1376033" cy="369332"/>
            </a:xfrm>
          </p:grpSpPr>
          <p:sp>
            <p:nvSpPr>
              <p:cNvPr id="27" name="TextBox 26">
                <a:extLst>
                  <a:ext uri="{FF2B5EF4-FFF2-40B4-BE49-F238E27FC236}">
                    <a16:creationId xmlns:a16="http://schemas.microsoft.com/office/drawing/2014/main" id="{58AFC632-8C19-686B-6F82-10542B127407}"/>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8" name="Straight Connector 27">
                <a:extLst>
                  <a:ext uri="{FF2B5EF4-FFF2-40B4-BE49-F238E27FC236}">
                    <a16:creationId xmlns:a16="http://schemas.microsoft.com/office/drawing/2014/main" id="{034EAB9D-B0D1-8BB5-D035-A78060A50B8A}"/>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5357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9487B7-44D2-EEF8-B53A-1841F12E602A}"/>
              </a:ext>
            </a:extLst>
          </p:cNvPr>
          <p:cNvSpPr>
            <a:spLocks noGrp="1"/>
          </p:cNvSpPr>
          <p:nvPr>
            <p:ph type="title"/>
          </p:nvPr>
        </p:nvSpPr>
        <p:spPr/>
        <p:txBody>
          <a:bodyPr/>
          <a:lstStyle/>
          <a:p>
            <a:r>
              <a:rPr lang="en-US"/>
              <a:t>Sound localization basics</a:t>
            </a:r>
          </a:p>
        </p:txBody>
      </p:sp>
      <p:sp>
        <p:nvSpPr>
          <p:cNvPr id="3" name="Date Placeholder 2">
            <a:extLst>
              <a:ext uri="{FF2B5EF4-FFF2-40B4-BE49-F238E27FC236}">
                <a16:creationId xmlns:a16="http://schemas.microsoft.com/office/drawing/2014/main" id="{FD9879A3-2230-3304-7868-41D444A70D1D}"/>
              </a:ext>
            </a:extLst>
          </p:cNvPr>
          <p:cNvSpPr>
            <a:spLocks noGrp="1"/>
          </p:cNvSpPr>
          <p:nvPr>
            <p:ph type="dt" sz="half" idx="10"/>
          </p:nvPr>
        </p:nvSpPr>
        <p:spPr/>
        <p:txBody>
          <a:bodyPr/>
          <a:lstStyle/>
          <a:p>
            <a:fld id="{4292BB4B-8619-4B30-8293-34105ED5EFB3}" type="datetime1">
              <a:rPr lang="it-IT" smtClean="0"/>
              <a:t>16/12/2024</a:t>
            </a:fld>
            <a:endParaRPr lang="it-IT"/>
          </a:p>
        </p:txBody>
      </p:sp>
      <p:sp>
        <p:nvSpPr>
          <p:cNvPr id="4" name="Footer Placeholder 3">
            <a:extLst>
              <a:ext uri="{FF2B5EF4-FFF2-40B4-BE49-F238E27FC236}">
                <a16:creationId xmlns:a16="http://schemas.microsoft.com/office/drawing/2014/main" id="{DD74AC82-E0CF-FF6C-7A98-3C960235489A}"/>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lide Number Placeholder 4">
            <a:extLst>
              <a:ext uri="{FF2B5EF4-FFF2-40B4-BE49-F238E27FC236}">
                <a16:creationId xmlns:a16="http://schemas.microsoft.com/office/drawing/2014/main" id="{DC573EC5-9A59-006A-9B51-9E182310BD16}"/>
              </a:ext>
            </a:extLst>
          </p:cNvPr>
          <p:cNvSpPr>
            <a:spLocks noGrp="1"/>
          </p:cNvSpPr>
          <p:nvPr>
            <p:ph type="sldNum" sz="quarter" idx="12"/>
          </p:nvPr>
        </p:nvSpPr>
        <p:spPr/>
        <p:txBody>
          <a:bodyPr/>
          <a:lstStyle/>
          <a:p>
            <a:fld id="{3135EEA2-8D42-4D46-95A6-66E65FDC5EB1}" type="slidenum">
              <a:rPr lang="it-IT" smtClean="0"/>
              <a:pPr/>
              <a:t>4</a:t>
            </a:fld>
            <a:endParaRPr lang="it-IT"/>
          </a:p>
        </p:txBody>
      </p:sp>
      <p:sp>
        <p:nvSpPr>
          <p:cNvPr id="9" name="Text Placeholder 8">
            <a:extLst>
              <a:ext uri="{FF2B5EF4-FFF2-40B4-BE49-F238E27FC236}">
                <a16:creationId xmlns:a16="http://schemas.microsoft.com/office/drawing/2014/main" id="{C17D74C0-3043-FCF3-A040-3472B9ED341A}"/>
              </a:ext>
            </a:extLst>
          </p:cNvPr>
          <p:cNvSpPr>
            <a:spLocks noGrp="1"/>
          </p:cNvSpPr>
          <p:nvPr>
            <p:ph type="body" sz="quarter" idx="14"/>
          </p:nvPr>
        </p:nvSpPr>
        <p:spPr/>
        <p:txBody>
          <a:bodyPr vert="horz" lIns="0" tIns="0" rIns="0" bIns="0" rtlCol="0" anchor="t">
            <a:noAutofit/>
          </a:bodyPr>
          <a:lstStyle/>
          <a:p>
            <a:pPr marL="285750" indent="-285750">
              <a:buFont typeface="Calibri" panose="020B0604020202020204" pitchFamily="34" charset="0"/>
              <a:buChar char="-"/>
            </a:pPr>
            <a:r>
              <a:rPr lang="en-US"/>
              <a:t>Determining the source location of a sound</a:t>
            </a:r>
          </a:p>
          <a:p>
            <a:pPr marL="285750" indent="-285750">
              <a:buFont typeface="Calibri" panose="020B0604020202020204" pitchFamily="34" charset="0"/>
              <a:buChar char="-"/>
            </a:pPr>
            <a:r>
              <a:rPr lang="en-US"/>
              <a:t>Must be derived</a:t>
            </a:r>
          </a:p>
          <a:p>
            <a:pPr marL="285750" indent="-285750">
              <a:buFont typeface="Calibri" panose="020B0604020202020204" pitchFamily="34" charset="0"/>
              <a:buChar char="-"/>
            </a:pPr>
            <a:r>
              <a:rPr lang="en-US"/>
              <a:t>Derivation based on three main features (</a:t>
            </a:r>
            <a:r>
              <a:rPr lang="en-US" i="1"/>
              <a:t>auditory cues)</a:t>
            </a:r>
          </a:p>
        </p:txBody>
      </p:sp>
      <p:pic>
        <p:nvPicPr>
          <p:cNvPr id="2" name="Segnaposto immagine 1" descr="Immagine che contiene cartone animato, illustrazione, arte&#10;&#10;Descrizione generata automaticamente">
            <a:extLst>
              <a:ext uri="{FF2B5EF4-FFF2-40B4-BE49-F238E27FC236}">
                <a16:creationId xmlns:a16="http://schemas.microsoft.com/office/drawing/2014/main" id="{A8FA9168-5960-B6DA-0B5A-5C91D80AEE5D}"/>
              </a:ext>
            </a:extLst>
          </p:cNvPr>
          <p:cNvPicPr>
            <a:picLocks noGrp="1" noChangeAspect="1"/>
          </p:cNvPicPr>
          <p:nvPr>
            <p:ph type="pic" sz="quarter" idx="13"/>
          </p:nvPr>
        </p:nvPicPr>
        <p:blipFill>
          <a:blip r:embed="rId4"/>
          <a:srcRect l="-613" t="-2760" r="-1074" b="2880"/>
          <a:stretch/>
        </p:blipFill>
        <p:spPr>
          <a:xfrm>
            <a:off x="6119215" y="1362688"/>
            <a:ext cx="5739537" cy="4776993"/>
          </a:xfrm>
        </p:spPr>
      </p:pic>
      <p:sp>
        <p:nvSpPr>
          <p:cNvPr id="6" name="TextBox 5">
            <a:extLst>
              <a:ext uri="{FF2B5EF4-FFF2-40B4-BE49-F238E27FC236}">
                <a16:creationId xmlns:a16="http://schemas.microsoft.com/office/drawing/2014/main" id="{0155F2A5-0650-678F-0A10-BC8333C18E56}"/>
              </a:ext>
            </a:extLst>
          </p:cNvPr>
          <p:cNvSpPr txBox="1"/>
          <p:nvPr/>
        </p:nvSpPr>
        <p:spPr>
          <a:xfrm>
            <a:off x="9899374" y="6253321"/>
            <a:ext cx="2047115" cy="215444"/>
          </a:xfrm>
          <a:prstGeom prst="rect">
            <a:avLst/>
          </a:prstGeom>
          <a:noFill/>
        </p:spPr>
        <p:txBody>
          <a:bodyPr wrap="square" rtlCol="0">
            <a:spAutoFit/>
          </a:bodyPr>
          <a:lstStyle/>
          <a:p>
            <a:pPr algn="r"/>
            <a:r>
              <a:rPr lang="en-US" sz="800"/>
              <a:t>Thompson Higher Education</a:t>
            </a:r>
          </a:p>
        </p:txBody>
      </p:sp>
    </p:spTree>
    <p:extLst>
      <p:ext uri="{BB962C8B-B14F-4D97-AF65-F5344CB8AC3E}">
        <p14:creationId xmlns:p14="http://schemas.microsoft.com/office/powerpoint/2010/main" val="527046106"/>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66738-497C-76E3-094D-845B1757F7FD}"/>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BA2D1F2C-4AD1-D97E-C29D-616D0768CA0E}"/>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57C24F10-C8DD-BC07-5660-F5447B0521DB}"/>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65EDB79-7A31-97F0-9794-979C9D349D88}"/>
              </a:ext>
            </a:extLst>
          </p:cNvPr>
          <p:cNvSpPr>
            <a:spLocks noGrp="1"/>
          </p:cNvSpPr>
          <p:nvPr>
            <p:ph type="sldNum" sz="quarter" idx="12"/>
          </p:nvPr>
        </p:nvSpPr>
        <p:spPr/>
        <p:txBody>
          <a:bodyPr/>
          <a:lstStyle/>
          <a:p>
            <a:fld id="{3135EEA2-8D42-4D46-95A6-66E65FDC5EB1}" type="slidenum">
              <a:rPr lang="it-IT" smtClean="0"/>
              <a:t>40</a:t>
            </a:fld>
            <a:endParaRPr lang="it-IT"/>
          </a:p>
        </p:txBody>
      </p:sp>
      <p:sp>
        <p:nvSpPr>
          <p:cNvPr id="12" name="TextBox 11">
            <a:extLst>
              <a:ext uri="{FF2B5EF4-FFF2-40B4-BE49-F238E27FC236}">
                <a16:creationId xmlns:a16="http://schemas.microsoft.com/office/drawing/2014/main" id="{2CE9ED15-5EA3-BA11-827D-ABB205691202}"/>
              </a:ext>
            </a:extLst>
          </p:cNvPr>
          <p:cNvSpPr txBox="1"/>
          <p:nvPr/>
        </p:nvSpPr>
        <p:spPr>
          <a:xfrm>
            <a:off x="10238170" y="5530573"/>
            <a:ext cx="1678228" cy="461665"/>
          </a:xfrm>
          <a:prstGeom prst="rect">
            <a:avLst/>
          </a:prstGeom>
          <a:noFill/>
        </p:spPr>
        <p:txBody>
          <a:bodyPr wrap="square" rtlCol="0">
            <a:spAutoFit/>
          </a:bodyPr>
          <a:lstStyle/>
          <a:p>
            <a:pPr algn="r"/>
            <a:r>
              <a:rPr lang="en-US" sz="2400"/>
              <a:t>10000 Hz</a:t>
            </a:r>
          </a:p>
        </p:txBody>
      </p:sp>
      <p:sp>
        <p:nvSpPr>
          <p:cNvPr id="10" name="TextBox 9">
            <a:extLst>
              <a:ext uri="{FF2B5EF4-FFF2-40B4-BE49-F238E27FC236}">
                <a16:creationId xmlns:a16="http://schemas.microsoft.com/office/drawing/2014/main" id="{A1EA6120-2122-F399-70B4-F071210E70FC}"/>
              </a:ext>
            </a:extLst>
          </p:cNvPr>
          <p:cNvSpPr txBox="1"/>
          <p:nvPr/>
        </p:nvSpPr>
        <p:spPr>
          <a:xfrm>
            <a:off x="10097054" y="4283299"/>
            <a:ext cx="1814572" cy="461665"/>
          </a:xfrm>
          <a:prstGeom prst="rect">
            <a:avLst/>
          </a:prstGeom>
          <a:noFill/>
        </p:spPr>
        <p:txBody>
          <a:bodyPr wrap="square" rtlCol="0">
            <a:spAutoFit/>
          </a:bodyPr>
          <a:lstStyle/>
          <a:p>
            <a:pPr algn="r"/>
            <a:r>
              <a:rPr lang="en-US" sz="2400"/>
              <a:t>5000 Hz</a:t>
            </a:r>
          </a:p>
        </p:txBody>
      </p:sp>
      <p:sp>
        <p:nvSpPr>
          <p:cNvPr id="14" name="TextBox 13">
            <a:extLst>
              <a:ext uri="{FF2B5EF4-FFF2-40B4-BE49-F238E27FC236}">
                <a16:creationId xmlns:a16="http://schemas.microsoft.com/office/drawing/2014/main" id="{6C533521-346D-4F5D-FB81-2202D3296008}"/>
              </a:ext>
            </a:extLst>
          </p:cNvPr>
          <p:cNvSpPr txBox="1"/>
          <p:nvPr/>
        </p:nvSpPr>
        <p:spPr>
          <a:xfrm>
            <a:off x="10238170" y="3036025"/>
            <a:ext cx="1673456" cy="461665"/>
          </a:xfrm>
          <a:prstGeom prst="rect">
            <a:avLst/>
          </a:prstGeom>
          <a:noFill/>
        </p:spPr>
        <p:txBody>
          <a:bodyPr wrap="square" rtlCol="0">
            <a:spAutoFit/>
          </a:bodyPr>
          <a:lstStyle/>
          <a:p>
            <a:pPr algn="r"/>
            <a:r>
              <a:rPr lang="en-US" sz="2400"/>
              <a:t>1000 Hz</a:t>
            </a:r>
          </a:p>
        </p:txBody>
      </p:sp>
      <p:sp>
        <p:nvSpPr>
          <p:cNvPr id="16" name="TextBox 15">
            <a:extLst>
              <a:ext uri="{FF2B5EF4-FFF2-40B4-BE49-F238E27FC236}">
                <a16:creationId xmlns:a16="http://schemas.microsoft.com/office/drawing/2014/main" id="{710ADB1E-FF98-B995-3576-5CA694F38546}"/>
              </a:ext>
            </a:extLst>
          </p:cNvPr>
          <p:cNvSpPr txBox="1"/>
          <p:nvPr/>
        </p:nvSpPr>
        <p:spPr>
          <a:xfrm>
            <a:off x="10509252" y="1767538"/>
            <a:ext cx="1402374" cy="461665"/>
          </a:xfrm>
          <a:prstGeom prst="rect">
            <a:avLst/>
          </a:prstGeom>
          <a:noFill/>
        </p:spPr>
        <p:txBody>
          <a:bodyPr wrap="square" rtlCol="0">
            <a:spAutoFit/>
          </a:bodyPr>
          <a:lstStyle/>
          <a:p>
            <a:pPr algn="r"/>
            <a:r>
              <a:rPr lang="en-US" sz="2400"/>
              <a:t>100 Hz</a:t>
            </a:r>
          </a:p>
        </p:txBody>
      </p:sp>
      <p:grpSp>
        <p:nvGrpSpPr>
          <p:cNvPr id="2" name="Group 1">
            <a:extLst>
              <a:ext uri="{FF2B5EF4-FFF2-40B4-BE49-F238E27FC236}">
                <a16:creationId xmlns:a16="http://schemas.microsoft.com/office/drawing/2014/main" id="{BFB4823C-4650-89E3-1F2E-E1C6BA1BFC12}"/>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04E24202-9A44-62AE-7889-D92A99611A2B}"/>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6FED8F05-8D2F-6B58-D0E9-72C59B153D19}"/>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BE18D56C-049B-3264-2330-3C77B039767F}"/>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03CB57C5-3ACC-005A-3803-50F79D49B3CF}"/>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FAF0C90A-A1D4-F7DA-DC36-610FD5EAD2ED}"/>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9645E42F-6258-2BFD-B91B-25C92F35AAFC}"/>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9F29DE6A-0360-D1EB-48ED-E1F24A9D376B}"/>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15" name="Immagine 14" descr="Immagine che contiene schermata, linea, diagramma, design&#10;&#10;Descrizione generata automaticamente">
            <a:extLst>
              <a:ext uri="{FF2B5EF4-FFF2-40B4-BE49-F238E27FC236}">
                <a16:creationId xmlns:a16="http://schemas.microsoft.com/office/drawing/2014/main" id="{998E87BE-9CD5-BF9C-D0E1-1EABCAC410FE}"/>
              </a:ext>
            </a:extLst>
          </p:cNvPr>
          <p:cNvPicPr>
            <a:picLocks noChangeAspect="1"/>
          </p:cNvPicPr>
          <p:nvPr/>
        </p:nvPicPr>
        <p:blipFill>
          <a:blip r:embed="rId3"/>
          <a:stretch>
            <a:fillRect/>
          </a:stretch>
        </p:blipFill>
        <p:spPr>
          <a:xfrm>
            <a:off x="3924801" y="1277526"/>
            <a:ext cx="6420389" cy="1703074"/>
          </a:xfrm>
          <a:prstGeom prst="rect">
            <a:avLst/>
          </a:prstGeom>
        </p:spPr>
      </p:pic>
      <p:sp>
        <p:nvSpPr>
          <p:cNvPr id="25" name="Titolo 2">
            <a:extLst>
              <a:ext uri="{FF2B5EF4-FFF2-40B4-BE49-F238E27FC236}">
                <a16:creationId xmlns:a16="http://schemas.microsoft.com/office/drawing/2014/main" id="{623E1D85-953E-73F6-A017-3606A5A5BC9B}"/>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26" name="Straight Connector 25">
            <a:extLst>
              <a:ext uri="{FF2B5EF4-FFF2-40B4-BE49-F238E27FC236}">
                <a16:creationId xmlns:a16="http://schemas.microsoft.com/office/drawing/2014/main" id="{5D78403D-08A9-33DB-C454-520ADB875204}"/>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pic>
        <p:nvPicPr>
          <p:cNvPr id="3" name="Immagine 16" descr="Immagine che contiene diagramma, schermata, linea&#10;&#10;Descrizione generata automaticamente">
            <a:extLst>
              <a:ext uri="{FF2B5EF4-FFF2-40B4-BE49-F238E27FC236}">
                <a16:creationId xmlns:a16="http://schemas.microsoft.com/office/drawing/2014/main" id="{67E83509-9FB5-B700-0F7F-1CCB482D79F9}"/>
              </a:ext>
            </a:extLst>
          </p:cNvPr>
          <p:cNvPicPr>
            <a:picLocks noChangeAspect="1"/>
          </p:cNvPicPr>
          <p:nvPr/>
        </p:nvPicPr>
        <p:blipFill>
          <a:blip r:embed="rId4"/>
          <a:stretch>
            <a:fillRect/>
          </a:stretch>
        </p:blipFill>
        <p:spPr>
          <a:xfrm>
            <a:off x="3924801" y="2637788"/>
            <a:ext cx="6420389" cy="1605097"/>
          </a:xfrm>
          <a:prstGeom prst="rect">
            <a:avLst/>
          </a:prstGeom>
        </p:spPr>
      </p:pic>
      <p:pic>
        <p:nvPicPr>
          <p:cNvPr id="8" name="Immagine 2">
            <a:extLst>
              <a:ext uri="{FF2B5EF4-FFF2-40B4-BE49-F238E27FC236}">
                <a16:creationId xmlns:a16="http://schemas.microsoft.com/office/drawing/2014/main" id="{2D35BBAB-28BE-B1FA-A9D9-CE312F2BF835}"/>
              </a:ext>
            </a:extLst>
          </p:cNvPr>
          <p:cNvPicPr>
            <a:picLocks noChangeAspect="1"/>
          </p:cNvPicPr>
          <p:nvPr/>
        </p:nvPicPr>
        <p:blipFill>
          <a:blip r:embed="rId5"/>
          <a:stretch>
            <a:fillRect/>
          </a:stretch>
        </p:blipFill>
        <p:spPr>
          <a:xfrm>
            <a:off x="3924300" y="3903609"/>
            <a:ext cx="6420389" cy="1605097"/>
          </a:xfrm>
          <a:prstGeom prst="rect">
            <a:avLst/>
          </a:prstGeom>
        </p:spPr>
      </p:pic>
      <p:sp>
        <p:nvSpPr>
          <p:cNvPr id="11" name="Text Placeholder 7">
            <a:extLst>
              <a:ext uri="{FF2B5EF4-FFF2-40B4-BE49-F238E27FC236}">
                <a16:creationId xmlns:a16="http://schemas.microsoft.com/office/drawing/2014/main" id="{18FACCE9-3E00-94C3-258E-A5051D4669C1}"/>
              </a:ext>
            </a:extLst>
          </p:cNvPr>
          <p:cNvSpPr txBox="1">
            <a:spLocks/>
          </p:cNvSpPr>
          <p:nvPr/>
        </p:nvSpPr>
        <p:spPr>
          <a:xfrm>
            <a:off x="334964" y="2060575"/>
            <a:ext cx="2601668" cy="4429125"/>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Only activates a specific frequency range</a:t>
            </a:r>
          </a:p>
        </p:txBody>
      </p:sp>
      <p:pic>
        <p:nvPicPr>
          <p:cNvPr id="13" name="!!10000Hz">
            <a:extLst>
              <a:ext uri="{FF2B5EF4-FFF2-40B4-BE49-F238E27FC236}">
                <a16:creationId xmlns:a16="http://schemas.microsoft.com/office/drawing/2014/main" id="{F35932AE-0D66-B301-503B-3B64452B6D5A}"/>
              </a:ext>
            </a:extLst>
          </p:cNvPr>
          <p:cNvPicPr>
            <a:picLocks noChangeAspect="1"/>
          </p:cNvPicPr>
          <p:nvPr/>
        </p:nvPicPr>
        <p:blipFill>
          <a:blip r:embed="rId6"/>
          <a:stretch>
            <a:fillRect/>
          </a:stretch>
        </p:blipFill>
        <p:spPr>
          <a:xfrm>
            <a:off x="3924801" y="5211411"/>
            <a:ext cx="6427603" cy="1606901"/>
          </a:xfrm>
          <a:prstGeom prst="rect">
            <a:avLst/>
          </a:prstGeom>
        </p:spPr>
      </p:pic>
    </p:spTree>
    <p:extLst>
      <p:ext uri="{BB962C8B-B14F-4D97-AF65-F5344CB8AC3E}">
        <p14:creationId xmlns:p14="http://schemas.microsoft.com/office/powerpoint/2010/main" val="3420353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4238-AA9D-B06B-C3B7-FB9171B685F2}"/>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F8890D02-71B2-7199-7ECA-8EB9B530E155}"/>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4498B271-2D16-B3A8-35A7-93D4739764E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600A773-5C43-056E-2826-D088DDB9A3E7}"/>
              </a:ext>
            </a:extLst>
          </p:cNvPr>
          <p:cNvSpPr>
            <a:spLocks noGrp="1"/>
          </p:cNvSpPr>
          <p:nvPr>
            <p:ph type="sldNum" sz="quarter" idx="12"/>
          </p:nvPr>
        </p:nvSpPr>
        <p:spPr/>
        <p:txBody>
          <a:bodyPr/>
          <a:lstStyle/>
          <a:p>
            <a:fld id="{3135EEA2-8D42-4D46-95A6-66E65FDC5EB1}" type="slidenum">
              <a:rPr lang="it-IT" smtClean="0"/>
              <a:t>41</a:t>
            </a:fld>
            <a:endParaRPr lang="it-IT"/>
          </a:p>
        </p:txBody>
      </p:sp>
      <p:grpSp>
        <p:nvGrpSpPr>
          <p:cNvPr id="2" name="Group 1">
            <a:extLst>
              <a:ext uri="{FF2B5EF4-FFF2-40B4-BE49-F238E27FC236}">
                <a16:creationId xmlns:a16="http://schemas.microsoft.com/office/drawing/2014/main" id="{2E8A6CC6-5E41-47EB-6A1B-FCA329D74EA3}"/>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10CA8711-65A1-B42C-3484-D2BA078A20F9}"/>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BC6D2729-C5D1-9C69-9197-644D1023A78D}"/>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C905545E-D209-2332-7A75-2D8A4E493018}"/>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1315C27E-97B8-C346-7373-2784B449D047}"/>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D697871-B59B-F801-962A-26BE5CC63AC2}"/>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866FD661-6B77-E6DF-36E5-A5B3F7DFA379}"/>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3574261B-C0F4-6306-296B-EF187A3D344F}"/>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9" name="Immagine 8" descr="Immagine che contiene schermata, linea, Policromia, arte&#10;&#10;Descrizione generata automaticamente">
            <a:extLst>
              <a:ext uri="{FF2B5EF4-FFF2-40B4-BE49-F238E27FC236}">
                <a16:creationId xmlns:a16="http://schemas.microsoft.com/office/drawing/2014/main" id="{4C07F817-B4E9-B5D8-5A72-6A677356D7A4}"/>
              </a:ext>
            </a:extLst>
          </p:cNvPr>
          <p:cNvPicPr>
            <a:picLocks noChangeAspect="1"/>
          </p:cNvPicPr>
          <p:nvPr/>
        </p:nvPicPr>
        <p:blipFill>
          <a:blip r:embed="rId3"/>
          <a:stretch>
            <a:fillRect/>
          </a:stretch>
        </p:blipFill>
        <p:spPr>
          <a:xfrm>
            <a:off x="4001054" y="1338231"/>
            <a:ext cx="6096000" cy="1524000"/>
          </a:xfrm>
          <a:prstGeom prst="rect">
            <a:avLst/>
          </a:prstGeom>
        </p:spPr>
      </p:pic>
      <p:pic>
        <p:nvPicPr>
          <p:cNvPr id="11" name="Immagine 10" descr="Immagine che contiene schermata, linea&#10;&#10;Descrizione generata automaticamente">
            <a:extLst>
              <a:ext uri="{FF2B5EF4-FFF2-40B4-BE49-F238E27FC236}">
                <a16:creationId xmlns:a16="http://schemas.microsoft.com/office/drawing/2014/main" id="{7DD544F8-76B3-705C-536C-AFD005585A5C}"/>
              </a:ext>
            </a:extLst>
          </p:cNvPr>
          <p:cNvPicPr>
            <a:picLocks noChangeAspect="1"/>
          </p:cNvPicPr>
          <p:nvPr/>
        </p:nvPicPr>
        <p:blipFill>
          <a:blip r:embed="rId4"/>
          <a:stretch>
            <a:fillRect/>
          </a:stretch>
        </p:blipFill>
        <p:spPr>
          <a:xfrm>
            <a:off x="4001054" y="2726344"/>
            <a:ext cx="6096000" cy="1524000"/>
          </a:xfrm>
          <a:prstGeom prst="rect">
            <a:avLst/>
          </a:prstGeom>
        </p:spPr>
      </p:pic>
      <p:pic>
        <p:nvPicPr>
          <p:cNvPr id="15" name="Immagine 14" descr="Immagine che contiene linea, schermata, diagramma, Diagramma&#10;&#10;Descrizione generata automaticamente">
            <a:extLst>
              <a:ext uri="{FF2B5EF4-FFF2-40B4-BE49-F238E27FC236}">
                <a16:creationId xmlns:a16="http://schemas.microsoft.com/office/drawing/2014/main" id="{400D9C42-DCB9-47F0-ECAA-96F9B17D56B3}"/>
              </a:ext>
            </a:extLst>
          </p:cNvPr>
          <p:cNvPicPr>
            <a:picLocks noChangeAspect="1"/>
          </p:cNvPicPr>
          <p:nvPr/>
        </p:nvPicPr>
        <p:blipFill>
          <a:blip r:embed="rId5"/>
          <a:stretch>
            <a:fillRect/>
          </a:stretch>
        </p:blipFill>
        <p:spPr>
          <a:xfrm>
            <a:off x="3959806" y="4008950"/>
            <a:ext cx="6096000" cy="1524000"/>
          </a:xfrm>
          <a:prstGeom prst="rect">
            <a:avLst/>
          </a:prstGeom>
        </p:spPr>
      </p:pic>
      <p:pic>
        <p:nvPicPr>
          <p:cNvPr id="27" name="Immagine 26" descr="Immagine che contiene schermata, linea, Diagramma, design&#10;&#10;Descrizione generata automaticamente">
            <a:extLst>
              <a:ext uri="{FF2B5EF4-FFF2-40B4-BE49-F238E27FC236}">
                <a16:creationId xmlns:a16="http://schemas.microsoft.com/office/drawing/2014/main" id="{126C2922-8D42-E4C9-32B8-2C6BC0A84199}"/>
              </a:ext>
            </a:extLst>
          </p:cNvPr>
          <p:cNvPicPr>
            <a:picLocks noChangeAspect="1"/>
          </p:cNvPicPr>
          <p:nvPr/>
        </p:nvPicPr>
        <p:blipFill>
          <a:blip r:embed="rId6"/>
          <a:stretch>
            <a:fillRect/>
          </a:stretch>
        </p:blipFill>
        <p:spPr>
          <a:xfrm>
            <a:off x="3963854" y="5261176"/>
            <a:ext cx="6096000" cy="1524000"/>
          </a:xfrm>
          <a:prstGeom prst="rect">
            <a:avLst/>
          </a:prstGeom>
        </p:spPr>
      </p:pic>
      <p:sp>
        <p:nvSpPr>
          <p:cNvPr id="30" name="Titolo 2">
            <a:extLst>
              <a:ext uri="{FF2B5EF4-FFF2-40B4-BE49-F238E27FC236}">
                <a16:creationId xmlns:a16="http://schemas.microsoft.com/office/drawing/2014/main" id="{2C13CE76-D199-F090-49D0-79934A975CAB}"/>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31" name="Straight Connector 30">
            <a:extLst>
              <a:ext uri="{FF2B5EF4-FFF2-40B4-BE49-F238E27FC236}">
                <a16:creationId xmlns:a16="http://schemas.microsoft.com/office/drawing/2014/main" id="{07766D32-BE25-1002-25EA-E9937B1566D2}"/>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32" name="Text Placeholder 7">
            <a:extLst>
              <a:ext uri="{FF2B5EF4-FFF2-40B4-BE49-F238E27FC236}">
                <a16:creationId xmlns:a16="http://schemas.microsoft.com/office/drawing/2014/main" id="{04AE9258-1CC5-3FC0-D14B-525967D888AD}"/>
              </a:ext>
            </a:extLst>
          </p:cNvPr>
          <p:cNvSpPr txBox="1">
            <a:spLocks/>
          </p:cNvSpPr>
          <p:nvPr/>
        </p:nvSpPr>
        <p:spPr>
          <a:xfrm>
            <a:off x="334964" y="2060575"/>
            <a:ext cx="2601668" cy="4429125"/>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Only activates a specific frequency range</a:t>
            </a:r>
          </a:p>
          <a:p>
            <a:r>
              <a:rPr lang="en-US"/>
              <a:t>Improves with increasing frequency</a:t>
            </a:r>
          </a:p>
        </p:txBody>
      </p:sp>
      <p:sp>
        <p:nvSpPr>
          <p:cNvPr id="33" name="TextBox 32">
            <a:extLst>
              <a:ext uri="{FF2B5EF4-FFF2-40B4-BE49-F238E27FC236}">
                <a16:creationId xmlns:a16="http://schemas.microsoft.com/office/drawing/2014/main" id="{0E9E32F7-37AD-0B82-E084-9A1C28CA14A5}"/>
              </a:ext>
            </a:extLst>
          </p:cNvPr>
          <p:cNvSpPr txBox="1"/>
          <p:nvPr/>
        </p:nvSpPr>
        <p:spPr>
          <a:xfrm>
            <a:off x="10238170" y="5530573"/>
            <a:ext cx="1678228" cy="461665"/>
          </a:xfrm>
          <a:prstGeom prst="rect">
            <a:avLst/>
          </a:prstGeom>
          <a:noFill/>
        </p:spPr>
        <p:txBody>
          <a:bodyPr wrap="square" rtlCol="0">
            <a:spAutoFit/>
          </a:bodyPr>
          <a:lstStyle/>
          <a:p>
            <a:pPr algn="r"/>
            <a:r>
              <a:rPr lang="en-US" sz="2400"/>
              <a:t>10000 Hz</a:t>
            </a:r>
          </a:p>
        </p:txBody>
      </p:sp>
      <p:sp>
        <p:nvSpPr>
          <p:cNvPr id="34" name="TextBox 33">
            <a:extLst>
              <a:ext uri="{FF2B5EF4-FFF2-40B4-BE49-F238E27FC236}">
                <a16:creationId xmlns:a16="http://schemas.microsoft.com/office/drawing/2014/main" id="{03E739F5-A0BD-C7DF-4051-9D3C83D3D583}"/>
              </a:ext>
            </a:extLst>
          </p:cNvPr>
          <p:cNvSpPr txBox="1"/>
          <p:nvPr/>
        </p:nvSpPr>
        <p:spPr>
          <a:xfrm>
            <a:off x="10097054" y="4283299"/>
            <a:ext cx="1814572" cy="461665"/>
          </a:xfrm>
          <a:prstGeom prst="rect">
            <a:avLst/>
          </a:prstGeom>
          <a:noFill/>
        </p:spPr>
        <p:txBody>
          <a:bodyPr wrap="square" rtlCol="0">
            <a:spAutoFit/>
          </a:bodyPr>
          <a:lstStyle/>
          <a:p>
            <a:pPr algn="r"/>
            <a:r>
              <a:rPr lang="en-US" sz="2400"/>
              <a:t>5000 Hz</a:t>
            </a:r>
          </a:p>
        </p:txBody>
      </p:sp>
      <p:sp>
        <p:nvSpPr>
          <p:cNvPr id="35" name="TextBox 34">
            <a:extLst>
              <a:ext uri="{FF2B5EF4-FFF2-40B4-BE49-F238E27FC236}">
                <a16:creationId xmlns:a16="http://schemas.microsoft.com/office/drawing/2014/main" id="{DBBF7085-00CC-AD8C-553B-7FE921A9A37B}"/>
              </a:ext>
            </a:extLst>
          </p:cNvPr>
          <p:cNvSpPr txBox="1"/>
          <p:nvPr/>
        </p:nvSpPr>
        <p:spPr>
          <a:xfrm>
            <a:off x="10238170" y="3036025"/>
            <a:ext cx="1673456" cy="461665"/>
          </a:xfrm>
          <a:prstGeom prst="rect">
            <a:avLst/>
          </a:prstGeom>
          <a:noFill/>
        </p:spPr>
        <p:txBody>
          <a:bodyPr wrap="square" rtlCol="0">
            <a:spAutoFit/>
          </a:bodyPr>
          <a:lstStyle/>
          <a:p>
            <a:pPr algn="r"/>
            <a:r>
              <a:rPr lang="en-US" sz="2400"/>
              <a:t>1000 Hz</a:t>
            </a:r>
          </a:p>
        </p:txBody>
      </p:sp>
      <p:sp>
        <p:nvSpPr>
          <p:cNvPr id="36" name="TextBox 35">
            <a:extLst>
              <a:ext uri="{FF2B5EF4-FFF2-40B4-BE49-F238E27FC236}">
                <a16:creationId xmlns:a16="http://schemas.microsoft.com/office/drawing/2014/main" id="{23765546-A013-3115-7B55-F281CC6FF1BF}"/>
              </a:ext>
            </a:extLst>
          </p:cNvPr>
          <p:cNvSpPr txBox="1"/>
          <p:nvPr/>
        </p:nvSpPr>
        <p:spPr>
          <a:xfrm>
            <a:off x="10509252" y="1767538"/>
            <a:ext cx="1402374" cy="461665"/>
          </a:xfrm>
          <a:prstGeom prst="rect">
            <a:avLst/>
          </a:prstGeom>
          <a:noFill/>
        </p:spPr>
        <p:txBody>
          <a:bodyPr wrap="square" rtlCol="0">
            <a:spAutoFit/>
          </a:bodyPr>
          <a:lstStyle/>
          <a:p>
            <a:pPr algn="r"/>
            <a:r>
              <a:rPr lang="en-US" sz="2400"/>
              <a:t>100 Hz</a:t>
            </a:r>
          </a:p>
        </p:txBody>
      </p:sp>
    </p:spTree>
    <p:extLst>
      <p:ext uri="{BB962C8B-B14F-4D97-AF65-F5344CB8AC3E}">
        <p14:creationId xmlns:p14="http://schemas.microsoft.com/office/powerpoint/2010/main" val="3283745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4238-AA9D-B06B-C3B7-FB9171B685F2}"/>
            </a:ext>
          </a:extLst>
        </p:cNvPr>
        <p:cNvGrpSpPr/>
        <p:nvPr/>
      </p:nvGrpSpPr>
      <p:grpSpPr>
        <a:xfrm>
          <a:off x="0" y="0"/>
          <a:ext cx="0" cy="0"/>
          <a:chOff x="0" y="0"/>
          <a:chExt cx="0" cy="0"/>
        </a:xfrm>
      </p:grpSpPr>
      <p:sp>
        <p:nvSpPr>
          <p:cNvPr id="4" name="Segnaposto data 3">
            <a:extLst>
              <a:ext uri="{FF2B5EF4-FFF2-40B4-BE49-F238E27FC236}">
                <a16:creationId xmlns:a16="http://schemas.microsoft.com/office/drawing/2014/main" id="{F8890D02-71B2-7199-7ECA-8EB9B530E155}"/>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4498B271-2D16-B3A8-35A7-93D4739764E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600A773-5C43-056E-2826-D088DDB9A3E7}"/>
              </a:ext>
            </a:extLst>
          </p:cNvPr>
          <p:cNvSpPr>
            <a:spLocks noGrp="1"/>
          </p:cNvSpPr>
          <p:nvPr>
            <p:ph type="sldNum" sz="quarter" idx="12"/>
          </p:nvPr>
        </p:nvSpPr>
        <p:spPr/>
        <p:txBody>
          <a:bodyPr/>
          <a:lstStyle/>
          <a:p>
            <a:fld id="{3135EEA2-8D42-4D46-95A6-66E65FDC5EB1}" type="slidenum">
              <a:rPr lang="it-IT" smtClean="0"/>
              <a:t>42</a:t>
            </a:fld>
            <a:endParaRPr lang="it-IT"/>
          </a:p>
        </p:txBody>
      </p:sp>
      <p:grpSp>
        <p:nvGrpSpPr>
          <p:cNvPr id="2" name="Group 1">
            <a:extLst>
              <a:ext uri="{FF2B5EF4-FFF2-40B4-BE49-F238E27FC236}">
                <a16:creationId xmlns:a16="http://schemas.microsoft.com/office/drawing/2014/main" id="{2E8A6CC6-5E41-47EB-6A1B-FCA329D74EA3}"/>
              </a:ext>
            </a:extLst>
          </p:cNvPr>
          <p:cNvGrpSpPr/>
          <p:nvPr/>
        </p:nvGrpSpPr>
        <p:grpSpPr>
          <a:xfrm>
            <a:off x="10509252" y="6170638"/>
            <a:ext cx="1620289" cy="614538"/>
            <a:chOff x="8061960" y="633164"/>
            <a:chExt cx="1620289" cy="840083"/>
          </a:xfrm>
        </p:grpSpPr>
        <p:sp>
          <p:nvSpPr>
            <p:cNvPr id="7" name="Rectangle: Rounded Corners 6">
              <a:extLst>
                <a:ext uri="{FF2B5EF4-FFF2-40B4-BE49-F238E27FC236}">
                  <a16:creationId xmlns:a16="http://schemas.microsoft.com/office/drawing/2014/main" id="{10CA8711-65A1-B42C-3484-D2BA078A20F9}"/>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BC6D2729-C5D1-9C69-9197-644D1023A78D}"/>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C905545E-D209-2332-7A75-2D8A4E493018}"/>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1315C27E-97B8-C346-7373-2784B449D047}"/>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AD697871-B59B-F801-962A-26BE5CC63AC2}"/>
                </a:ext>
              </a:extLst>
            </p:cNvPr>
            <p:cNvGrpSpPr/>
            <p:nvPr/>
          </p:nvGrpSpPr>
          <p:grpSpPr>
            <a:xfrm>
              <a:off x="8269085" y="1038449"/>
              <a:ext cx="1376033" cy="369332"/>
              <a:chOff x="8269085" y="1038449"/>
              <a:chExt cx="1376033" cy="369332"/>
            </a:xfrm>
          </p:grpSpPr>
          <p:sp>
            <p:nvSpPr>
              <p:cNvPr id="19" name="TextBox 18">
                <a:extLst>
                  <a:ext uri="{FF2B5EF4-FFF2-40B4-BE49-F238E27FC236}">
                    <a16:creationId xmlns:a16="http://schemas.microsoft.com/office/drawing/2014/main" id="{866FD661-6B77-E6DF-36E5-A5B3F7DFA379}"/>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0" name="Straight Connector 19">
                <a:extLst>
                  <a:ext uri="{FF2B5EF4-FFF2-40B4-BE49-F238E27FC236}">
                    <a16:creationId xmlns:a16="http://schemas.microsoft.com/office/drawing/2014/main" id="{3574261B-C0F4-6306-296B-EF187A3D344F}"/>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7" name="Immagine 26" descr="Immagine che contiene linea, schermata&#10;&#10;Descrizione generata automaticamente">
            <a:extLst>
              <a:ext uri="{FF2B5EF4-FFF2-40B4-BE49-F238E27FC236}">
                <a16:creationId xmlns:a16="http://schemas.microsoft.com/office/drawing/2014/main" id="{CE67203A-9584-EFE3-B199-6E2323F5D432}"/>
              </a:ext>
            </a:extLst>
          </p:cNvPr>
          <p:cNvPicPr>
            <a:picLocks noChangeAspect="1"/>
          </p:cNvPicPr>
          <p:nvPr/>
        </p:nvPicPr>
        <p:blipFill>
          <a:blip r:embed="rId3"/>
          <a:stretch>
            <a:fillRect/>
          </a:stretch>
        </p:blipFill>
        <p:spPr>
          <a:xfrm>
            <a:off x="3971878" y="1338251"/>
            <a:ext cx="6096000" cy="1524000"/>
          </a:xfrm>
          <a:prstGeom prst="rect">
            <a:avLst/>
          </a:prstGeom>
        </p:spPr>
      </p:pic>
      <p:pic>
        <p:nvPicPr>
          <p:cNvPr id="28" name="Immagine 27" descr="Immagine che contiene linea, diagramma, Diagramma, schermata&#10;&#10;Descrizione generata automaticamente">
            <a:extLst>
              <a:ext uri="{FF2B5EF4-FFF2-40B4-BE49-F238E27FC236}">
                <a16:creationId xmlns:a16="http://schemas.microsoft.com/office/drawing/2014/main" id="{49D16D1C-D4B8-40F3-D4D9-DFE5A32A7001}"/>
              </a:ext>
            </a:extLst>
          </p:cNvPr>
          <p:cNvPicPr>
            <a:picLocks noChangeAspect="1"/>
          </p:cNvPicPr>
          <p:nvPr/>
        </p:nvPicPr>
        <p:blipFill>
          <a:blip r:embed="rId4"/>
          <a:stretch>
            <a:fillRect/>
          </a:stretch>
        </p:blipFill>
        <p:spPr>
          <a:xfrm>
            <a:off x="4030943" y="5261176"/>
            <a:ext cx="6096000" cy="1524000"/>
          </a:xfrm>
          <a:prstGeom prst="rect">
            <a:avLst/>
          </a:prstGeom>
        </p:spPr>
      </p:pic>
      <p:pic>
        <p:nvPicPr>
          <p:cNvPr id="30" name="Immagine 29" descr="Immagine che contiene linea, schermata, Diagramma, arte&#10;&#10;Descrizione generata automaticamente">
            <a:extLst>
              <a:ext uri="{FF2B5EF4-FFF2-40B4-BE49-F238E27FC236}">
                <a16:creationId xmlns:a16="http://schemas.microsoft.com/office/drawing/2014/main" id="{EF96D41E-CAFF-4E11-2E80-37DA0CEC0C80}"/>
              </a:ext>
            </a:extLst>
          </p:cNvPr>
          <p:cNvPicPr>
            <a:picLocks noChangeAspect="1"/>
          </p:cNvPicPr>
          <p:nvPr/>
        </p:nvPicPr>
        <p:blipFill>
          <a:blip r:embed="rId5"/>
          <a:stretch>
            <a:fillRect/>
          </a:stretch>
        </p:blipFill>
        <p:spPr>
          <a:xfrm>
            <a:off x="3968597" y="3948509"/>
            <a:ext cx="6096000" cy="1524000"/>
          </a:xfrm>
          <a:prstGeom prst="rect">
            <a:avLst/>
          </a:prstGeom>
        </p:spPr>
      </p:pic>
      <p:pic>
        <p:nvPicPr>
          <p:cNvPr id="31" name="Immagine 30" descr="Immagine che contiene linea, schermata, diagramma, arte&#10;&#10;Descrizione generata automaticamente">
            <a:extLst>
              <a:ext uri="{FF2B5EF4-FFF2-40B4-BE49-F238E27FC236}">
                <a16:creationId xmlns:a16="http://schemas.microsoft.com/office/drawing/2014/main" id="{727DACB5-5234-6724-1814-0CCE5A179972}"/>
              </a:ext>
            </a:extLst>
          </p:cNvPr>
          <p:cNvPicPr>
            <a:picLocks noChangeAspect="1"/>
          </p:cNvPicPr>
          <p:nvPr/>
        </p:nvPicPr>
        <p:blipFill>
          <a:blip r:embed="rId6"/>
          <a:stretch>
            <a:fillRect/>
          </a:stretch>
        </p:blipFill>
        <p:spPr>
          <a:xfrm>
            <a:off x="3971458" y="2604993"/>
            <a:ext cx="6096000" cy="1524000"/>
          </a:xfrm>
          <a:prstGeom prst="rect">
            <a:avLst/>
          </a:prstGeom>
        </p:spPr>
      </p:pic>
      <p:sp>
        <p:nvSpPr>
          <p:cNvPr id="34" name="Titolo 2">
            <a:extLst>
              <a:ext uri="{FF2B5EF4-FFF2-40B4-BE49-F238E27FC236}">
                <a16:creationId xmlns:a16="http://schemas.microsoft.com/office/drawing/2014/main" id="{7F33AED1-B83B-0163-95AC-775823DFC08B}"/>
              </a:ext>
            </a:extLst>
          </p:cNvPr>
          <p:cNvSpPr>
            <a:spLocks noGrp="1"/>
          </p:cNvSpPr>
          <p:nvPr>
            <p:ph type="title"/>
          </p:nvPr>
        </p:nvSpPr>
        <p:spPr>
          <a:xfrm>
            <a:off x="345191" y="787082"/>
            <a:ext cx="9591289" cy="840083"/>
          </a:xfrm>
        </p:spPr>
        <p:txBody>
          <a:bodyPr/>
          <a:lstStyle/>
          <a:p>
            <a:r>
              <a:rPr lang="it-IT" sz="4000"/>
              <a:t>Higher centers: LSO from gammatone</a:t>
            </a:r>
          </a:p>
        </p:txBody>
      </p:sp>
      <p:cxnSp>
        <p:nvCxnSpPr>
          <p:cNvPr id="35" name="Straight Connector 34">
            <a:extLst>
              <a:ext uri="{FF2B5EF4-FFF2-40B4-BE49-F238E27FC236}">
                <a16:creationId xmlns:a16="http://schemas.microsoft.com/office/drawing/2014/main" id="{4A132398-4C47-080B-9A26-6B01C7C7590B}"/>
              </a:ext>
            </a:extLst>
          </p:cNvPr>
          <p:cNvCxnSpPr>
            <a:cxnSpLocks/>
          </p:cNvCxnSpPr>
          <p:nvPr/>
        </p:nvCxnSpPr>
        <p:spPr>
          <a:xfrm>
            <a:off x="6941881" y="1349294"/>
            <a:ext cx="264414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36" name="Text Placeholder 7">
            <a:extLst>
              <a:ext uri="{FF2B5EF4-FFF2-40B4-BE49-F238E27FC236}">
                <a16:creationId xmlns:a16="http://schemas.microsoft.com/office/drawing/2014/main" id="{7F311D8E-F0E5-FEC0-2F5B-1913C1B1D4B9}"/>
              </a:ext>
            </a:extLst>
          </p:cNvPr>
          <p:cNvSpPr txBox="1">
            <a:spLocks/>
          </p:cNvSpPr>
          <p:nvPr/>
        </p:nvSpPr>
        <p:spPr>
          <a:xfrm>
            <a:off x="334964" y="2060575"/>
            <a:ext cx="2601668" cy="4429125"/>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Only activates a specific frequency range</a:t>
            </a:r>
          </a:p>
          <a:p>
            <a:r>
              <a:rPr lang="en-US"/>
              <a:t>Improves with increasing frequency</a:t>
            </a:r>
          </a:p>
          <a:p>
            <a:r>
              <a:rPr lang="en-US"/>
              <a:t>Degrades above 10 kHz</a:t>
            </a:r>
          </a:p>
        </p:txBody>
      </p:sp>
      <p:sp>
        <p:nvSpPr>
          <p:cNvPr id="37" name="TextBox 36">
            <a:extLst>
              <a:ext uri="{FF2B5EF4-FFF2-40B4-BE49-F238E27FC236}">
                <a16:creationId xmlns:a16="http://schemas.microsoft.com/office/drawing/2014/main" id="{ADA7465C-4189-F24D-CD89-D386C835FC64}"/>
              </a:ext>
            </a:extLst>
          </p:cNvPr>
          <p:cNvSpPr txBox="1"/>
          <p:nvPr/>
        </p:nvSpPr>
        <p:spPr>
          <a:xfrm>
            <a:off x="10238170" y="5530573"/>
            <a:ext cx="1678228" cy="461665"/>
          </a:xfrm>
          <a:prstGeom prst="rect">
            <a:avLst/>
          </a:prstGeom>
          <a:noFill/>
        </p:spPr>
        <p:txBody>
          <a:bodyPr wrap="square" rtlCol="0">
            <a:spAutoFit/>
          </a:bodyPr>
          <a:lstStyle/>
          <a:p>
            <a:pPr algn="r"/>
            <a:r>
              <a:rPr lang="en-US" sz="2400"/>
              <a:t>10000 Hz</a:t>
            </a:r>
          </a:p>
        </p:txBody>
      </p:sp>
      <p:sp>
        <p:nvSpPr>
          <p:cNvPr id="38" name="TextBox 37">
            <a:extLst>
              <a:ext uri="{FF2B5EF4-FFF2-40B4-BE49-F238E27FC236}">
                <a16:creationId xmlns:a16="http://schemas.microsoft.com/office/drawing/2014/main" id="{C07876E4-7630-AD0F-968D-8D2F55BAC5B1}"/>
              </a:ext>
            </a:extLst>
          </p:cNvPr>
          <p:cNvSpPr txBox="1"/>
          <p:nvPr/>
        </p:nvSpPr>
        <p:spPr>
          <a:xfrm>
            <a:off x="10097054" y="4283299"/>
            <a:ext cx="1814572" cy="461665"/>
          </a:xfrm>
          <a:prstGeom prst="rect">
            <a:avLst/>
          </a:prstGeom>
          <a:noFill/>
        </p:spPr>
        <p:txBody>
          <a:bodyPr wrap="square" rtlCol="0">
            <a:spAutoFit/>
          </a:bodyPr>
          <a:lstStyle/>
          <a:p>
            <a:pPr algn="r"/>
            <a:r>
              <a:rPr lang="en-US" sz="2400"/>
              <a:t>5000 Hz</a:t>
            </a:r>
          </a:p>
        </p:txBody>
      </p:sp>
      <p:sp>
        <p:nvSpPr>
          <p:cNvPr id="39" name="TextBox 38">
            <a:extLst>
              <a:ext uri="{FF2B5EF4-FFF2-40B4-BE49-F238E27FC236}">
                <a16:creationId xmlns:a16="http://schemas.microsoft.com/office/drawing/2014/main" id="{28702D91-D641-394D-F9BE-F50045660885}"/>
              </a:ext>
            </a:extLst>
          </p:cNvPr>
          <p:cNvSpPr txBox="1"/>
          <p:nvPr/>
        </p:nvSpPr>
        <p:spPr>
          <a:xfrm>
            <a:off x="10238170" y="3036025"/>
            <a:ext cx="1673456" cy="461665"/>
          </a:xfrm>
          <a:prstGeom prst="rect">
            <a:avLst/>
          </a:prstGeom>
          <a:noFill/>
        </p:spPr>
        <p:txBody>
          <a:bodyPr wrap="square" rtlCol="0">
            <a:spAutoFit/>
          </a:bodyPr>
          <a:lstStyle/>
          <a:p>
            <a:pPr algn="r"/>
            <a:r>
              <a:rPr lang="en-US" sz="2400"/>
              <a:t>1000 Hz</a:t>
            </a:r>
          </a:p>
        </p:txBody>
      </p:sp>
      <p:sp>
        <p:nvSpPr>
          <p:cNvPr id="40" name="TextBox 39">
            <a:extLst>
              <a:ext uri="{FF2B5EF4-FFF2-40B4-BE49-F238E27FC236}">
                <a16:creationId xmlns:a16="http://schemas.microsoft.com/office/drawing/2014/main" id="{1BFCB08D-C554-E3F1-7380-5D51658B8A11}"/>
              </a:ext>
            </a:extLst>
          </p:cNvPr>
          <p:cNvSpPr txBox="1"/>
          <p:nvPr/>
        </p:nvSpPr>
        <p:spPr>
          <a:xfrm>
            <a:off x="10509252" y="1767538"/>
            <a:ext cx="1402374" cy="461665"/>
          </a:xfrm>
          <a:prstGeom prst="rect">
            <a:avLst/>
          </a:prstGeom>
          <a:noFill/>
        </p:spPr>
        <p:txBody>
          <a:bodyPr wrap="square" rtlCol="0">
            <a:spAutoFit/>
          </a:bodyPr>
          <a:lstStyle/>
          <a:p>
            <a:pPr algn="r"/>
            <a:r>
              <a:rPr lang="en-US" sz="2400"/>
              <a:t>100 Hz</a:t>
            </a:r>
          </a:p>
        </p:txBody>
      </p:sp>
    </p:spTree>
    <p:extLst>
      <p:ext uri="{BB962C8B-B14F-4D97-AF65-F5344CB8AC3E}">
        <p14:creationId xmlns:p14="http://schemas.microsoft.com/office/powerpoint/2010/main" val="896332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EE212-BCEA-FF91-EF88-6ABD76B712AB}"/>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393F301A-47BA-6891-DFE7-2BB4326919C2}"/>
              </a:ext>
            </a:extLst>
          </p:cNvPr>
          <p:cNvSpPr>
            <a:spLocks noGrp="1"/>
          </p:cNvSpPr>
          <p:nvPr>
            <p:ph type="title"/>
          </p:nvPr>
        </p:nvSpPr>
        <p:spPr/>
        <p:txBody>
          <a:bodyPr/>
          <a:lstStyle/>
          <a:p>
            <a:r>
              <a:rPr lang="it-IT"/>
              <a:t>Higher centers: LSO from Tan Carney</a:t>
            </a:r>
          </a:p>
        </p:txBody>
      </p:sp>
      <p:sp>
        <p:nvSpPr>
          <p:cNvPr id="4" name="Segnaposto data 3">
            <a:extLst>
              <a:ext uri="{FF2B5EF4-FFF2-40B4-BE49-F238E27FC236}">
                <a16:creationId xmlns:a16="http://schemas.microsoft.com/office/drawing/2014/main" id="{C493ABAD-1E63-C6E2-22C1-0529F3FCC3E5}"/>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8566ADC9-6E71-32D9-3B0B-8E16474B8F9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F98DD725-CB22-3206-2E9F-9FDCE0F850E2}"/>
              </a:ext>
            </a:extLst>
          </p:cNvPr>
          <p:cNvSpPr>
            <a:spLocks noGrp="1"/>
          </p:cNvSpPr>
          <p:nvPr>
            <p:ph type="sldNum" sz="quarter" idx="12"/>
          </p:nvPr>
        </p:nvSpPr>
        <p:spPr/>
        <p:txBody>
          <a:bodyPr/>
          <a:lstStyle/>
          <a:p>
            <a:fld id="{3135EEA2-8D42-4D46-95A6-66E65FDC5EB1}" type="slidenum">
              <a:rPr lang="it-IT" smtClean="0"/>
              <a:t>43</a:t>
            </a:fld>
            <a:endParaRPr lang="it-IT"/>
          </a:p>
        </p:txBody>
      </p:sp>
      <p:sp>
        <p:nvSpPr>
          <p:cNvPr id="18" name="Text Placeholder 17">
            <a:extLst>
              <a:ext uri="{FF2B5EF4-FFF2-40B4-BE49-F238E27FC236}">
                <a16:creationId xmlns:a16="http://schemas.microsoft.com/office/drawing/2014/main" id="{C4BEE81B-51A1-AF47-0A39-7F61AB1D745D}"/>
              </a:ext>
            </a:extLst>
          </p:cNvPr>
          <p:cNvSpPr>
            <a:spLocks noGrp="1"/>
          </p:cNvSpPr>
          <p:nvPr>
            <p:ph type="body" sz="quarter" idx="14"/>
          </p:nvPr>
        </p:nvSpPr>
        <p:spPr/>
        <p:txBody>
          <a:bodyPr/>
          <a:lstStyle/>
          <a:p>
            <a:r>
              <a:rPr lang="en-US"/>
              <a:t>Similar behavior </a:t>
            </a:r>
            <a:r>
              <a:rPr lang="en-US" err="1"/>
              <a:t>wrt</a:t>
            </a:r>
            <a:r>
              <a:rPr lang="en-US"/>
              <a:t> gammatone</a:t>
            </a:r>
          </a:p>
          <a:p>
            <a:r>
              <a:rPr lang="en-US"/>
              <a:t>Generalized population activation</a:t>
            </a:r>
          </a:p>
        </p:txBody>
      </p:sp>
      <p:sp>
        <p:nvSpPr>
          <p:cNvPr id="22" name="Rectangle: Single Corner Rounded 21">
            <a:extLst>
              <a:ext uri="{FF2B5EF4-FFF2-40B4-BE49-F238E27FC236}">
                <a16:creationId xmlns:a16="http://schemas.microsoft.com/office/drawing/2014/main" id="{A917862A-14CC-4545-F785-B6C530A6C2AA}"/>
              </a:ext>
            </a:extLst>
          </p:cNvPr>
          <p:cNvSpPr/>
          <p:nvPr/>
        </p:nvSpPr>
        <p:spPr>
          <a:xfrm>
            <a:off x="208722" y="1828529"/>
            <a:ext cx="2649743" cy="3787080"/>
          </a:xfrm>
          <a:prstGeom prst="round1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Single Corner Rounded 22">
            <a:extLst>
              <a:ext uri="{FF2B5EF4-FFF2-40B4-BE49-F238E27FC236}">
                <a16:creationId xmlns:a16="http://schemas.microsoft.com/office/drawing/2014/main" id="{C364E1E4-1C23-048A-ED51-2C7558379456}"/>
              </a:ext>
            </a:extLst>
          </p:cNvPr>
          <p:cNvSpPr/>
          <p:nvPr/>
        </p:nvSpPr>
        <p:spPr>
          <a:xfrm>
            <a:off x="175418" y="3396976"/>
            <a:ext cx="2649743" cy="2695713"/>
          </a:xfrm>
          <a:prstGeom prst="round1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 name="Group 1">
            <a:extLst>
              <a:ext uri="{FF2B5EF4-FFF2-40B4-BE49-F238E27FC236}">
                <a16:creationId xmlns:a16="http://schemas.microsoft.com/office/drawing/2014/main" id="{5AB5F724-91EE-A2CF-8D95-9655E9214D6E}"/>
              </a:ext>
            </a:extLst>
          </p:cNvPr>
          <p:cNvGrpSpPr/>
          <p:nvPr/>
        </p:nvGrpSpPr>
        <p:grpSpPr>
          <a:xfrm>
            <a:off x="10542744" y="6203774"/>
            <a:ext cx="1620289" cy="614538"/>
            <a:chOff x="8061960" y="633164"/>
            <a:chExt cx="1620289" cy="840083"/>
          </a:xfrm>
        </p:grpSpPr>
        <p:sp>
          <p:nvSpPr>
            <p:cNvPr id="7" name="Rectangle: Rounded Corners 6">
              <a:extLst>
                <a:ext uri="{FF2B5EF4-FFF2-40B4-BE49-F238E27FC236}">
                  <a16:creationId xmlns:a16="http://schemas.microsoft.com/office/drawing/2014/main" id="{D0DEF81F-734B-7AA2-4DFF-E9DC04EBD9D7}"/>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A1B7E641-F1EE-500C-6051-7833F1E2C79A}"/>
                </a:ext>
              </a:extLst>
            </p:cNvPr>
            <p:cNvGrpSpPr/>
            <p:nvPr/>
          </p:nvGrpSpPr>
          <p:grpSpPr>
            <a:xfrm>
              <a:off x="8269085" y="667606"/>
              <a:ext cx="1288473" cy="369332"/>
              <a:chOff x="8269085" y="667606"/>
              <a:chExt cx="1288473" cy="369332"/>
            </a:xfrm>
          </p:grpSpPr>
          <p:sp>
            <p:nvSpPr>
              <p:cNvPr id="14" name="TextBox 13">
                <a:extLst>
                  <a:ext uri="{FF2B5EF4-FFF2-40B4-BE49-F238E27FC236}">
                    <a16:creationId xmlns:a16="http://schemas.microsoft.com/office/drawing/2014/main" id="{011C4DFC-9879-7FFF-06C9-0BC3FF8DE5E2}"/>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15" name="Straight Connector 14">
                <a:extLst>
                  <a:ext uri="{FF2B5EF4-FFF2-40B4-BE49-F238E27FC236}">
                    <a16:creationId xmlns:a16="http://schemas.microsoft.com/office/drawing/2014/main" id="{AA177FD7-4D36-D9E8-C936-7F5959ADD215}"/>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0EB8C6F7-665D-753D-2777-57A1CB43C782}"/>
                </a:ext>
              </a:extLst>
            </p:cNvPr>
            <p:cNvGrpSpPr/>
            <p:nvPr/>
          </p:nvGrpSpPr>
          <p:grpSpPr>
            <a:xfrm>
              <a:off x="8269085" y="1038449"/>
              <a:ext cx="1376033" cy="369332"/>
              <a:chOff x="8269085" y="1038449"/>
              <a:chExt cx="1376033" cy="369332"/>
            </a:xfrm>
          </p:grpSpPr>
          <p:sp>
            <p:nvSpPr>
              <p:cNvPr id="11" name="TextBox 10">
                <a:extLst>
                  <a:ext uri="{FF2B5EF4-FFF2-40B4-BE49-F238E27FC236}">
                    <a16:creationId xmlns:a16="http://schemas.microsoft.com/office/drawing/2014/main" id="{333CE506-E019-28D5-F93D-F65C7128BB2B}"/>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13" name="Straight Connector 12">
                <a:extLst>
                  <a:ext uri="{FF2B5EF4-FFF2-40B4-BE49-F238E27FC236}">
                    <a16:creationId xmlns:a16="http://schemas.microsoft.com/office/drawing/2014/main" id="{8BB63D51-2EDE-46FD-8E46-0E508F9CF51D}"/>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cxnSp>
        <p:nvCxnSpPr>
          <p:cNvPr id="24" name="Straight Connector 23">
            <a:extLst>
              <a:ext uri="{FF2B5EF4-FFF2-40B4-BE49-F238E27FC236}">
                <a16:creationId xmlns:a16="http://schemas.microsoft.com/office/drawing/2014/main" id="{642F2951-CED4-DB8D-AB76-479801CF9F76}"/>
              </a:ext>
            </a:extLst>
          </p:cNvPr>
          <p:cNvCxnSpPr>
            <a:cxnSpLocks/>
          </p:cNvCxnSpPr>
          <p:nvPr/>
        </p:nvCxnSpPr>
        <p:spPr>
          <a:xfrm>
            <a:off x="7331075" y="1430574"/>
            <a:ext cx="2727325" cy="0"/>
          </a:xfrm>
          <a:prstGeom prst="line">
            <a:avLst/>
          </a:prstGeom>
          <a:ln w="57150">
            <a:solidFill>
              <a:srgbClr val="6949AE"/>
            </a:solidFill>
          </a:ln>
        </p:spPr>
        <p:style>
          <a:lnRef idx="1">
            <a:schemeClr val="accent1"/>
          </a:lnRef>
          <a:fillRef idx="0">
            <a:schemeClr val="accent1"/>
          </a:fillRef>
          <a:effectRef idx="0">
            <a:schemeClr val="accent1"/>
          </a:effectRef>
          <a:fontRef idx="minor">
            <a:schemeClr val="tx1"/>
          </a:fontRef>
        </p:style>
      </p:cxnSp>
      <p:pic>
        <p:nvPicPr>
          <p:cNvPr id="17" name="Immagine 16" descr="Immagine che contiene schermata, linea, arte, design&#10;&#10;Descrizione generata automaticamente">
            <a:extLst>
              <a:ext uri="{FF2B5EF4-FFF2-40B4-BE49-F238E27FC236}">
                <a16:creationId xmlns:a16="http://schemas.microsoft.com/office/drawing/2014/main" id="{F59BEB5F-7653-4699-DCE3-54FFB69C65E8}"/>
              </a:ext>
            </a:extLst>
          </p:cNvPr>
          <p:cNvPicPr>
            <a:picLocks noChangeAspect="1"/>
          </p:cNvPicPr>
          <p:nvPr/>
        </p:nvPicPr>
        <p:blipFill>
          <a:blip r:embed="rId2"/>
          <a:stretch>
            <a:fillRect/>
          </a:stretch>
        </p:blipFill>
        <p:spPr>
          <a:xfrm>
            <a:off x="3896552" y="1298575"/>
            <a:ext cx="6096000" cy="1524000"/>
          </a:xfrm>
          <a:prstGeom prst="rect">
            <a:avLst/>
          </a:prstGeom>
        </p:spPr>
      </p:pic>
      <p:pic>
        <p:nvPicPr>
          <p:cNvPr id="25" name="Immagine 24" descr="Immagine che contiene schermata, linea, design, arte&#10;&#10;Descrizione generata automaticamente">
            <a:extLst>
              <a:ext uri="{FF2B5EF4-FFF2-40B4-BE49-F238E27FC236}">
                <a16:creationId xmlns:a16="http://schemas.microsoft.com/office/drawing/2014/main" id="{DA92CDD1-FBB9-4E70-D618-68303B4CB450}"/>
              </a:ext>
            </a:extLst>
          </p:cNvPr>
          <p:cNvPicPr>
            <a:picLocks noChangeAspect="1"/>
          </p:cNvPicPr>
          <p:nvPr/>
        </p:nvPicPr>
        <p:blipFill>
          <a:blip r:embed="rId3"/>
          <a:stretch>
            <a:fillRect/>
          </a:stretch>
        </p:blipFill>
        <p:spPr>
          <a:xfrm>
            <a:off x="3896552" y="2627902"/>
            <a:ext cx="6096000" cy="1524000"/>
          </a:xfrm>
          <a:prstGeom prst="rect">
            <a:avLst/>
          </a:prstGeom>
        </p:spPr>
      </p:pic>
      <p:pic>
        <p:nvPicPr>
          <p:cNvPr id="26" name="Immagine 25">
            <a:extLst>
              <a:ext uri="{FF2B5EF4-FFF2-40B4-BE49-F238E27FC236}">
                <a16:creationId xmlns:a16="http://schemas.microsoft.com/office/drawing/2014/main" id="{FD6C62CB-DD30-EE5C-F681-EFBC7E4203E7}"/>
              </a:ext>
            </a:extLst>
          </p:cNvPr>
          <p:cNvPicPr>
            <a:picLocks noChangeAspect="1"/>
          </p:cNvPicPr>
          <p:nvPr/>
        </p:nvPicPr>
        <p:blipFill>
          <a:blip r:embed="rId4"/>
          <a:stretch>
            <a:fillRect/>
          </a:stretch>
        </p:blipFill>
        <p:spPr>
          <a:xfrm>
            <a:off x="3896552" y="3960586"/>
            <a:ext cx="6096000" cy="1524000"/>
          </a:xfrm>
          <a:prstGeom prst="rect">
            <a:avLst/>
          </a:prstGeom>
        </p:spPr>
      </p:pic>
      <p:pic>
        <p:nvPicPr>
          <p:cNvPr id="27" name="Immagine 26">
            <a:extLst>
              <a:ext uri="{FF2B5EF4-FFF2-40B4-BE49-F238E27FC236}">
                <a16:creationId xmlns:a16="http://schemas.microsoft.com/office/drawing/2014/main" id="{E90BF383-F4BB-9175-5C62-2B188D42CD40}"/>
              </a:ext>
            </a:extLst>
          </p:cNvPr>
          <p:cNvPicPr>
            <a:picLocks noChangeAspect="1"/>
          </p:cNvPicPr>
          <p:nvPr/>
        </p:nvPicPr>
        <p:blipFill>
          <a:blip r:embed="rId5"/>
          <a:stretch>
            <a:fillRect/>
          </a:stretch>
        </p:blipFill>
        <p:spPr>
          <a:xfrm>
            <a:off x="3896552" y="5291987"/>
            <a:ext cx="6096000" cy="1524000"/>
          </a:xfrm>
          <a:prstGeom prst="rect">
            <a:avLst/>
          </a:prstGeom>
        </p:spPr>
      </p:pic>
      <p:sp>
        <p:nvSpPr>
          <p:cNvPr id="9" name="TextBox 8">
            <a:extLst>
              <a:ext uri="{FF2B5EF4-FFF2-40B4-BE49-F238E27FC236}">
                <a16:creationId xmlns:a16="http://schemas.microsoft.com/office/drawing/2014/main" id="{EC110C08-ED58-941B-2536-1DC530D050DE}"/>
              </a:ext>
            </a:extLst>
          </p:cNvPr>
          <p:cNvSpPr txBox="1"/>
          <p:nvPr/>
        </p:nvSpPr>
        <p:spPr>
          <a:xfrm>
            <a:off x="10238170" y="5530573"/>
            <a:ext cx="1678228" cy="461665"/>
          </a:xfrm>
          <a:prstGeom prst="rect">
            <a:avLst/>
          </a:prstGeom>
          <a:noFill/>
        </p:spPr>
        <p:txBody>
          <a:bodyPr wrap="square" rtlCol="0">
            <a:spAutoFit/>
          </a:bodyPr>
          <a:lstStyle/>
          <a:p>
            <a:pPr algn="r"/>
            <a:r>
              <a:rPr lang="en-US" sz="2400"/>
              <a:t>10000 Hz</a:t>
            </a:r>
          </a:p>
        </p:txBody>
      </p:sp>
      <p:sp>
        <p:nvSpPr>
          <p:cNvPr id="12" name="TextBox 11">
            <a:extLst>
              <a:ext uri="{FF2B5EF4-FFF2-40B4-BE49-F238E27FC236}">
                <a16:creationId xmlns:a16="http://schemas.microsoft.com/office/drawing/2014/main" id="{DDC1C111-A07E-3112-10A2-18EFFD023401}"/>
              </a:ext>
            </a:extLst>
          </p:cNvPr>
          <p:cNvSpPr txBox="1"/>
          <p:nvPr/>
        </p:nvSpPr>
        <p:spPr>
          <a:xfrm>
            <a:off x="10097054" y="4283299"/>
            <a:ext cx="1814572" cy="461665"/>
          </a:xfrm>
          <a:prstGeom prst="rect">
            <a:avLst/>
          </a:prstGeom>
          <a:noFill/>
        </p:spPr>
        <p:txBody>
          <a:bodyPr wrap="square" rtlCol="0">
            <a:spAutoFit/>
          </a:bodyPr>
          <a:lstStyle/>
          <a:p>
            <a:pPr algn="r"/>
            <a:r>
              <a:rPr lang="en-US" sz="2400"/>
              <a:t>5000 Hz</a:t>
            </a:r>
          </a:p>
        </p:txBody>
      </p:sp>
      <p:sp>
        <p:nvSpPr>
          <p:cNvPr id="16" name="TextBox 15">
            <a:extLst>
              <a:ext uri="{FF2B5EF4-FFF2-40B4-BE49-F238E27FC236}">
                <a16:creationId xmlns:a16="http://schemas.microsoft.com/office/drawing/2014/main" id="{B1B5827B-0307-5DC0-6095-46AEAA1A62FC}"/>
              </a:ext>
            </a:extLst>
          </p:cNvPr>
          <p:cNvSpPr txBox="1"/>
          <p:nvPr/>
        </p:nvSpPr>
        <p:spPr>
          <a:xfrm>
            <a:off x="10238170" y="3036025"/>
            <a:ext cx="1673456" cy="461665"/>
          </a:xfrm>
          <a:prstGeom prst="rect">
            <a:avLst/>
          </a:prstGeom>
          <a:noFill/>
        </p:spPr>
        <p:txBody>
          <a:bodyPr wrap="square" rtlCol="0">
            <a:spAutoFit/>
          </a:bodyPr>
          <a:lstStyle/>
          <a:p>
            <a:pPr algn="r"/>
            <a:r>
              <a:rPr lang="en-US" sz="2400"/>
              <a:t>1000 Hz</a:t>
            </a:r>
          </a:p>
        </p:txBody>
      </p:sp>
      <p:sp>
        <p:nvSpPr>
          <p:cNvPr id="28" name="TextBox 27">
            <a:extLst>
              <a:ext uri="{FF2B5EF4-FFF2-40B4-BE49-F238E27FC236}">
                <a16:creationId xmlns:a16="http://schemas.microsoft.com/office/drawing/2014/main" id="{54D27811-7EBA-E1A4-AF45-554C2797F714}"/>
              </a:ext>
            </a:extLst>
          </p:cNvPr>
          <p:cNvSpPr txBox="1"/>
          <p:nvPr/>
        </p:nvSpPr>
        <p:spPr>
          <a:xfrm>
            <a:off x="10509252" y="1767538"/>
            <a:ext cx="1402374" cy="461665"/>
          </a:xfrm>
          <a:prstGeom prst="rect">
            <a:avLst/>
          </a:prstGeom>
          <a:noFill/>
        </p:spPr>
        <p:txBody>
          <a:bodyPr wrap="square" rtlCol="0">
            <a:spAutoFit/>
          </a:bodyPr>
          <a:lstStyle/>
          <a:p>
            <a:pPr algn="r"/>
            <a:r>
              <a:rPr lang="en-US" sz="2400"/>
              <a:t>100 Hz</a:t>
            </a:r>
          </a:p>
        </p:txBody>
      </p:sp>
    </p:spTree>
    <p:extLst>
      <p:ext uri="{BB962C8B-B14F-4D97-AF65-F5344CB8AC3E}">
        <p14:creationId xmlns:p14="http://schemas.microsoft.com/office/powerpoint/2010/main" val="106899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p:txBody>
          <a:bodyPr/>
          <a:lstStyle/>
          <a:p>
            <a:r>
              <a:rPr lang="it-IT"/>
              <a:t>Higher centers: MSO comparison</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44</a:t>
            </a:fld>
            <a:endParaRPr lang="it-IT"/>
          </a:p>
        </p:txBody>
      </p:sp>
      <p:sp>
        <p:nvSpPr>
          <p:cNvPr id="2" name="TextBox 1">
            <a:extLst>
              <a:ext uri="{FF2B5EF4-FFF2-40B4-BE49-F238E27FC236}">
                <a16:creationId xmlns:a16="http://schemas.microsoft.com/office/drawing/2014/main" id="{9D0F5221-10D3-A08D-4213-B9986FEAF134}"/>
              </a:ext>
            </a:extLst>
          </p:cNvPr>
          <p:cNvSpPr txBox="1"/>
          <p:nvPr/>
        </p:nvSpPr>
        <p:spPr>
          <a:xfrm>
            <a:off x="9626811" y="2967335"/>
            <a:ext cx="2375453" cy="461665"/>
          </a:xfrm>
          <a:prstGeom prst="rect">
            <a:avLst/>
          </a:prstGeom>
          <a:noFill/>
        </p:spPr>
        <p:txBody>
          <a:bodyPr wrap="square" rtlCol="0">
            <a:spAutoFit/>
          </a:bodyPr>
          <a:lstStyle/>
          <a:p>
            <a:pPr algn="r"/>
            <a:r>
              <a:rPr lang="en-US" sz="2400"/>
              <a:t>GAMMATONE</a:t>
            </a:r>
          </a:p>
        </p:txBody>
      </p:sp>
      <p:sp>
        <p:nvSpPr>
          <p:cNvPr id="7" name="TextBox 6">
            <a:extLst>
              <a:ext uri="{FF2B5EF4-FFF2-40B4-BE49-F238E27FC236}">
                <a16:creationId xmlns:a16="http://schemas.microsoft.com/office/drawing/2014/main" id="{BAAFB006-9D6C-1A64-DC2D-60D72207EB45}"/>
              </a:ext>
            </a:extLst>
          </p:cNvPr>
          <p:cNvSpPr txBox="1"/>
          <p:nvPr/>
        </p:nvSpPr>
        <p:spPr>
          <a:xfrm>
            <a:off x="9626810" y="5234959"/>
            <a:ext cx="2375453" cy="461665"/>
          </a:xfrm>
          <a:prstGeom prst="rect">
            <a:avLst/>
          </a:prstGeom>
          <a:noFill/>
        </p:spPr>
        <p:txBody>
          <a:bodyPr wrap="square" rtlCol="0">
            <a:spAutoFit/>
          </a:bodyPr>
          <a:lstStyle/>
          <a:p>
            <a:pPr algn="r"/>
            <a:r>
              <a:rPr lang="en-US" sz="2400"/>
              <a:t>TAN-CARNEY</a:t>
            </a:r>
          </a:p>
        </p:txBody>
      </p:sp>
      <p:sp>
        <p:nvSpPr>
          <p:cNvPr id="10" name="TextBox 9">
            <a:extLst>
              <a:ext uri="{FF2B5EF4-FFF2-40B4-BE49-F238E27FC236}">
                <a16:creationId xmlns:a16="http://schemas.microsoft.com/office/drawing/2014/main" id="{71908161-B788-A9E6-9668-18DE2254EB76}"/>
              </a:ext>
            </a:extLst>
          </p:cNvPr>
          <p:cNvSpPr txBox="1"/>
          <p:nvPr/>
        </p:nvSpPr>
        <p:spPr>
          <a:xfrm>
            <a:off x="3720547" y="1890487"/>
            <a:ext cx="2375453" cy="461665"/>
          </a:xfrm>
          <a:prstGeom prst="rect">
            <a:avLst/>
          </a:prstGeom>
          <a:noFill/>
        </p:spPr>
        <p:txBody>
          <a:bodyPr wrap="square" rtlCol="0">
            <a:spAutoFit/>
          </a:bodyPr>
          <a:lstStyle/>
          <a:p>
            <a:pPr algn="ctr"/>
            <a:r>
              <a:rPr lang="en-US" sz="2400"/>
              <a:t>100 Hz</a:t>
            </a:r>
          </a:p>
        </p:txBody>
      </p:sp>
      <p:sp>
        <p:nvSpPr>
          <p:cNvPr id="11" name="TextBox 10">
            <a:extLst>
              <a:ext uri="{FF2B5EF4-FFF2-40B4-BE49-F238E27FC236}">
                <a16:creationId xmlns:a16="http://schemas.microsoft.com/office/drawing/2014/main" id="{DFE2F37C-7342-D268-8F02-5AA49AD8B7E3}"/>
              </a:ext>
            </a:extLst>
          </p:cNvPr>
          <p:cNvSpPr txBox="1"/>
          <p:nvPr/>
        </p:nvSpPr>
        <p:spPr>
          <a:xfrm>
            <a:off x="3720546" y="4234598"/>
            <a:ext cx="2375453" cy="461665"/>
          </a:xfrm>
          <a:prstGeom prst="rect">
            <a:avLst/>
          </a:prstGeom>
          <a:noFill/>
        </p:spPr>
        <p:txBody>
          <a:bodyPr wrap="square" rtlCol="0">
            <a:spAutoFit/>
          </a:bodyPr>
          <a:lstStyle/>
          <a:p>
            <a:pPr algn="ctr"/>
            <a:r>
              <a:rPr lang="en-US" sz="2400"/>
              <a:t>100 Hz</a:t>
            </a:r>
          </a:p>
        </p:txBody>
      </p:sp>
      <p:cxnSp>
        <p:nvCxnSpPr>
          <p:cNvPr id="20" name="Straight Connector 19">
            <a:extLst>
              <a:ext uri="{FF2B5EF4-FFF2-40B4-BE49-F238E27FC236}">
                <a16:creationId xmlns:a16="http://schemas.microsoft.com/office/drawing/2014/main" id="{AE4B545A-F2FC-8D78-8457-A0D3D9153E80}"/>
              </a:ext>
            </a:extLst>
          </p:cNvPr>
          <p:cNvCxnSpPr>
            <a:cxnSpLocks/>
          </p:cNvCxnSpPr>
          <p:nvPr/>
        </p:nvCxnSpPr>
        <p:spPr>
          <a:xfrm>
            <a:off x="10062058" y="5639354"/>
            <a:ext cx="1855622" cy="0"/>
          </a:xfrm>
          <a:prstGeom prst="line">
            <a:avLst/>
          </a:prstGeom>
          <a:ln w="38100">
            <a:solidFill>
              <a:srgbClr val="6949AE"/>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8C2AA-7D7B-5E89-10FE-0447AF983451}"/>
              </a:ext>
            </a:extLst>
          </p:cNvPr>
          <p:cNvCxnSpPr>
            <a:cxnSpLocks/>
          </p:cNvCxnSpPr>
          <p:nvPr/>
        </p:nvCxnSpPr>
        <p:spPr>
          <a:xfrm>
            <a:off x="10039198" y="3358434"/>
            <a:ext cx="187848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1B0A3657-9149-496D-45EB-8DCBB2054A9E}"/>
              </a:ext>
            </a:extLst>
          </p:cNvPr>
          <p:cNvGrpSpPr/>
          <p:nvPr/>
        </p:nvGrpSpPr>
        <p:grpSpPr>
          <a:xfrm>
            <a:off x="10509252" y="6170638"/>
            <a:ext cx="1620289" cy="614538"/>
            <a:chOff x="8061960" y="633164"/>
            <a:chExt cx="1620289" cy="840083"/>
          </a:xfrm>
        </p:grpSpPr>
        <p:sp>
          <p:nvSpPr>
            <p:cNvPr id="23" name="Rectangle: Rounded Corners 22">
              <a:extLst>
                <a:ext uri="{FF2B5EF4-FFF2-40B4-BE49-F238E27FC236}">
                  <a16:creationId xmlns:a16="http://schemas.microsoft.com/office/drawing/2014/main" id="{3D9E84CC-5D83-3833-794F-81FFF506073B}"/>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4" name="Group 23">
              <a:extLst>
                <a:ext uri="{FF2B5EF4-FFF2-40B4-BE49-F238E27FC236}">
                  <a16:creationId xmlns:a16="http://schemas.microsoft.com/office/drawing/2014/main" id="{07DBABDA-8F8B-E988-8C76-1D9197AE92B6}"/>
                </a:ext>
              </a:extLst>
            </p:cNvPr>
            <p:cNvGrpSpPr/>
            <p:nvPr/>
          </p:nvGrpSpPr>
          <p:grpSpPr>
            <a:xfrm>
              <a:off x="8269085" y="667606"/>
              <a:ext cx="1288473" cy="369332"/>
              <a:chOff x="8269085" y="667606"/>
              <a:chExt cx="1288473" cy="369332"/>
            </a:xfrm>
          </p:grpSpPr>
          <p:sp>
            <p:nvSpPr>
              <p:cNvPr id="28" name="TextBox 27">
                <a:extLst>
                  <a:ext uri="{FF2B5EF4-FFF2-40B4-BE49-F238E27FC236}">
                    <a16:creationId xmlns:a16="http://schemas.microsoft.com/office/drawing/2014/main" id="{CAFFE8F8-A717-F73C-494F-90520FF461C6}"/>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9" name="Straight Connector 28">
                <a:extLst>
                  <a:ext uri="{FF2B5EF4-FFF2-40B4-BE49-F238E27FC236}">
                    <a16:creationId xmlns:a16="http://schemas.microsoft.com/office/drawing/2014/main" id="{CA937152-E830-1156-B28A-7897CD9B0943}"/>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63E35E7-2287-7369-423B-8742BF8401DD}"/>
                </a:ext>
              </a:extLst>
            </p:cNvPr>
            <p:cNvGrpSpPr/>
            <p:nvPr/>
          </p:nvGrpSpPr>
          <p:grpSpPr>
            <a:xfrm>
              <a:off x="8269085" y="1038449"/>
              <a:ext cx="1376033" cy="369332"/>
              <a:chOff x="8269085" y="1038449"/>
              <a:chExt cx="1376033" cy="369332"/>
            </a:xfrm>
          </p:grpSpPr>
          <p:sp>
            <p:nvSpPr>
              <p:cNvPr id="26" name="TextBox 25">
                <a:extLst>
                  <a:ext uri="{FF2B5EF4-FFF2-40B4-BE49-F238E27FC236}">
                    <a16:creationId xmlns:a16="http://schemas.microsoft.com/office/drawing/2014/main" id="{3D9352A0-00D4-275A-086D-A33371ADF8E3}"/>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7" name="Straight Connector 26">
                <a:extLst>
                  <a:ext uri="{FF2B5EF4-FFF2-40B4-BE49-F238E27FC236}">
                    <a16:creationId xmlns:a16="http://schemas.microsoft.com/office/drawing/2014/main" id="{7A989629-480C-152A-F914-6F1D4D583BF5}"/>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8" name="Immagine 7">
            <a:extLst>
              <a:ext uri="{FF2B5EF4-FFF2-40B4-BE49-F238E27FC236}">
                <a16:creationId xmlns:a16="http://schemas.microsoft.com/office/drawing/2014/main" id="{4E2F52A7-8DFA-4534-281A-A7B17DBB9166}"/>
              </a:ext>
            </a:extLst>
          </p:cNvPr>
          <p:cNvPicPr>
            <a:picLocks noChangeAspect="1"/>
          </p:cNvPicPr>
          <p:nvPr/>
        </p:nvPicPr>
        <p:blipFill>
          <a:blip r:embed="rId3"/>
          <a:stretch>
            <a:fillRect/>
          </a:stretch>
        </p:blipFill>
        <p:spPr>
          <a:xfrm>
            <a:off x="433062" y="2019524"/>
            <a:ext cx="9478384" cy="2369595"/>
          </a:xfrm>
          <a:prstGeom prst="rect">
            <a:avLst/>
          </a:prstGeom>
        </p:spPr>
      </p:pic>
      <p:pic>
        <p:nvPicPr>
          <p:cNvPr id="9" name="Immagine 8">
            <a:extLst>
              <a:ext uri="{FF2B5EF4-FFF2-40B4-BE49-F238E27FC236}">
                <a16:creationId xmlns:a16="http://schemas.microsoft.com/office/drawing/2014/main" id="{9DE222A5-C6C8-8416-985D-B0CB0BE635F2}"/>
              </a:ext>
            </a:extLst>
          </p:cNvPr>
          <p:cNvPicPr>
            <a:picLocks noChangeAspect="1"/>
          </p:cNvPicPr>
          <p:nvPr/>
        </p:nvPicPr>
        <p:blipFill>
          <a:blip r:embed="rId4"/>
          <a:stretch>
            <a:fillRect/>
          </a:stretch>
        </p:blipFill>
        <p:spPr>
          <a:xfrm>
            <a:off x="207284" y="4377068"/>
            <a:ext cx="9679888" cy="2419972"/>
          </a:xfrm>
          <a:prstGeom prst="rect">
            <a:avLst/>
          </a:prstGeom>
        </p:spPr>
      </p:pic>
    </p:spTree>
    <p:extLst>
      <p:ext uri="{BB962C8B-B14F-4D97-AF65-F5344CB8AC3E}">
        <p14:creationId xmlns:p14="http://schemas.microsoft.com/office/powerpoint/2010/main" val="3379975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5BC8A-BFC4-3EE3-D994-18DF9B4CD650}"/>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40A108DB-2B5D-1B50-85E4-E6AB3D8E7B01}"/>
              </a:ext>
            </a:extLst>
          </p:cNvPr>
          <p:cNvSpPr>
            <a:spLocks noGrp="1"/>
          </p:cNvSpPr>
          <p:nvPr>
            <p:ph type="title"/>
          </p:nvPr>
        </p:nvSpPr>
        <p:spPr/>
        <p:txBody>
          <a:bodyPr/>
          <a:lstStyle/>
          <a:p>
            <a:r>
              <a:rPr lang="it-IT"/>
              <a:t>Higher centers: MSO comparison</a:t>
            </a:r>
          </a:p>
        </p:txBody>
      </p:sp>
      <p:sp>
        <p:nvSpPr>
          <p:cNvPr id="4" name="Segnaposto data 3">
            <a:extLst>
              <a:ext uri="{FF2B5EF4-FFF2-40B4-BE49-F238E27FC236}">
                <a16:creationId xmlns:a16="http://schemas.microsoft.com/office/drawing/2014/main" id="{8C2F0710-B999-AD84-305C-EADDBF6D325E}"/>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1341FE5E-EC95-94E3-BC39-403CE7ED4E5F}"/>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3D7A3BDF-D711-4E9F-7523-5B48CB0776DD}"/>
              </a:ext>
            </a:extLst>
          </p:cNvPr>
          <p:cNvSpPr>
            <a:spLocks noGrp="1"/>
          </p:cNvSpPr>
          <p:nvPr>
            <p:ph type="sldNum" sz="quarter" idx="12"/>
          </p:nvPr>
        </p:nvSpPr>
        <p:spPr/>
        <p:txBody>
          <a:bodyPr/>
          <a:lstStyle/>
          <a:p>
            <a:fld id="{3135EEA2-8D42-4D46-95A6-66E65FDC5EB1}" type="slidenum">
              <a:rPr lang="it-IT" smtClean="0"/>
              <a:t>45</a:t>
            </a:fld>
            <a:endParaRPr lang="it-IT"/>
          </a:p>
        </p:txBody>
      </p:sp>
      <p:sp>
        <p:nvSpPr>
          <p:cNvPr id="10" name="TextBox 9">
            <a:extLst>
              <a:ext uri="{FF2B5EF4-FFF2-40B4-BE49-F238E27FC236}">
                <a16:creationId xmlns:a16="http://schemas.microsoft.com/office/drawing/2014/main" id="{051E73AE-926B-CC45-3A9B-5BE59F63E4E7}"/>
              </a:ext>
            </a:extLst>
          </p:cNvPr>
          <p:cNvSpPr txBox="1"/>
          <p:nvPr/>
        </p:nvSpPr>
        <p:spPr>
          <a:xfrm>
            <a:off x="3720547" y="1890487"/>
            <a:ext cx="2375453" cy="461665"/>
          </a:xfrm>
          <a:prstGeom prst="rect">
            <a:avLst/>
          </a:prstGeom>
          <a:noFill/>
        </p:spPr>
        <p:txBody>
          <a:bodyPr wrap="square" rtlCol="0">
            <a:spAutoFit/>
          </a:bodyPr>
          <a:lstStyle/>
          <a:p>
            <a:pPr algn="ctr"/>
            <a:r>
              <a:rPr lang="en-US" sz="2400"/>
              <a:t>500 Hz</a:t>
            </a:r>
          </a:p>
        </p:txBody>
      </p:sp>
      <p:sp>
        <p:nvSpPr>
          <p:cNvPr id="11" name="TextBox 10">
            <a:extLst>
              <a:ext uri="{FF2B5EF4-FFF2-40B4-BE49-F238E27FC236}">
                <a16:creationId xmlns:a16="http://schemas.microsoft.com/office/drawing/2014/main" id="{E61A2D00-2D3A-A16F-FDB0-8DFDD2E2D1E6}"/>
              </a:ext>
            </a:extLst>
          </p:cNvPr>
          <p:cNvSpPr txBox="1"/>
          <p:nvPr/>
        </p:nvSpPr>
        <p:spPr>
          <a:xfrm>
            <a:off x="3720546" y="4234598"/>
            <a:ext cx="2375453" cy="461665"/>
          </a:xfrm>
          <a:prstGeom prst="rect">
            <a:avLst/>
          </a:prstGeom>
          <a:noFill/>
        </p:spPr>
        <p:txBody>
          <a:bodyPr wrap="square" rtlCol="0">
            <a:spAutoFit/>
          </a:bodyPr>
          <a:lstStyle/>
          <a:p>
            <a:pPr algn="ctr"/>
            <a:r>
              <a:rPr lang="en-US" sz="2400"/>
              <a:t>500 Hz</a:t>
            </a:r>
          </a:p>
        </p:txBody>
      </p:sp>
      <p:sp>
        <p:nvSpPr>
          <p:cNvPr id="20" name="TextBox 19">
            <a:extLst>
              <a:ext uri="{FF2B5EF4-FFF2-40B4-BE49-F238E27FC236}">
                <a16:creationId xmlns:a16="http://schemas.microsoft.com/office/drawing/2014/main" id="{873AF717-1190-49E7-5BD0-3D0FABBAB7B3}"/>
              </a:ext>
            </a:extLst>
          </p:cNvPr>
          <p:cNvSpPr txBox="1"/>
          <p:nvPr/>
        </p:nvSpPr>
        <p:spPr>
          <a:xfrm>
            <a:off x="9626811" y="2967335"/>
            <a:ext cx="2375453" cy="461665"/>
          </a:xfrm>
          <a:prstGeom prst="rect">
            <a:avLst/>
          </a:prstGeom>
          <a:noFill/>
        </p:spPr>
        <p:txBody>
          <a:bodyPr wrap="square" rtlCol="0">
            <a:spAutoFit/>
          </a:bodyPr>
          <a:lstStyle/>
          <a:p>
            <a:pPr algn="r"/>
            <a:r>
              <a:rPr lang="en-US" sz="2400"/>
              <a:t>GAMMATONE</a:t>
            </a:r>
          </a:p>
        </p:txBody>
      </p:sp>
      <p:sp>
        <p:nvSpPr>
          <p:cNvPr id="21" name="TextBox 20">
            <a:extLst>
              <a:ext uri="{FF2B5EF4-FFF2-40B4-BE49-F238E27FC236}">
                <a16:creationId xmlns:a16="http://schemas.microsoft.com/office/drawing/2014/main" id="{94518F93-2BB3-86B5-ECEE-B81412C72C07}"/>
              </a:ext>
            </a:extLst>
          </p:cNvPr>
          <p:cNvSpPr txBox="1"/>
          <p:nvPr/>
        </p:nvSpPr>
        <p:spPr>
          <a:xfrm>
            <a:off x="9626810" y="5234959"/>
            <a:ext cx="2375453" cy="461665"/>
          </a:xfrm>
          <a:prstGeom prst="rect">
            <a:avLst/>
          </a:prstGeom>
          <a:noFill/>
        </p:spPr>
        <p:txBody>
          <a:bodyPr wrap="square" rtlCol="0">
            <a:spAutoFit/>
          </a:bodyPr>
          <a:lstStyle/>
          <a:p>
            <a:pPr algn="r"/>
            <a:r>
              <a:rPr lang="en-US" sz="2400"/>
              <a:t>TAN-CARNEY</a:t>
            </a:r>
          </a:p>
        </p:txBody>
      </p:sp>
      <p:cxnSp>
        <p:nvCxnSpPr>
          <p:cNvPr id="22" name="Straight Connector 21">
            <a:extLst>
              <a:ext uri="{FF2B5EF4-FFF2-40B4-BE49-F238E27FC236}">
                <a16:creationId xmlns:a16="http://schemas.microsoft.com/office/drawing/2014/main" id="{5CB98BCB-8476-DCFA-C61E-46164B1BFD99}"/>
              </a:ext>
            </a:extLst>
          </p:cNvPr>
          <p:cNvCxnSpPr>
            <a:cxnSpLocks/>
          </p:cNvCxnSpPr>
          <p:nvPr/>
        </p:nvCxnSpPr>
        <p:spPr>
          <a:xfrm>
            <a:off x="10062058" y="5639354"/>
            <a:ext cx="1855622" cy="0"/>
          </a:xfrm>
          <a:prstGeom prst="line">
            <a:avLst/>
          </a:prstGeom>
          <a:ln w="38100">
            <a:solidFill>
              <a:srgbClr val="6949A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DA8E21-67E5-9A48-512A-898DC9E908C3}"/>
              </a:ext>
            </a:extLst>
          </p:cNvPr>
          <p:cNvCxnSpPr>
            <a:cxnSpLocks/>
          </p:cNvCxnSpPr>
          <p:nvPr/>
        </p:nvCxnSpPr>
        <p:spPr>
          <a:xfrm>
            <a:off x="10039198" y="3358434"/>
            <a:ext cx="187848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5385C83-5991-FAAE-3B95-E811C3AECC11}"/>
              </a:ext>
            </a:extLst>
          </p:cNvPr>
          <p:cNvGrpSpPr/>
          <p:nvPr/>
        </p:nvGrpSpPr>
        <p:grpSpPr>
          <a:xfrm>
            <a:off x="10509252" y="6170638"/>
            <a:ext cx="1620289" cy="614538"/>
            <a:chOff x="8061960" y="633164"/>
            <a:chExt cx="1620289" cy="840083"/>
          </a:xfrm>
        </p:grpSpPr>
        <p:sp>
          <p:nvSpPr>
            <p:cNvPr id="25" name="Rectangle: Rounded Corners 24">
              <a:extLst>
                <a:ext uri="{FF2B5EF4-FFF2-40B4-BE49-F238E27FC236}">
                  <a16:creationId xmlns:a16="http://schemas.microsoft.com/office/drawing/2014/main" id="{91EDABB9-E9FF-D7C5-9800-FFCC1C271BDE}"/>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B2AC1231-A9F9-61DC-20B7-2BD24E72BD5E}"/>
                </a:ext>
              </a:extLst>
            </p:cNvPr>
            <p:cNvGrpSpPr/>
            <p:nvPr/>
          </p:nvGrpSpPr>
          <p:grpSpPr>
            <a:xfrm>
              <a:off x="8269085" y="667606"/>
              <a:ext cx="1288473" cy="369332"/>
              <a:chOff x="8269085" y="667606"/>
              <a:chExt cx="1288473" cy="369332"/>
            </a:xfrm>
          </p:grpSpPr>
          <p:sp>
            <p:nvSpPr>
              <p:cNvPr id="30" name="TextBox 29">
                <a:extLst>
                  <a:ext uri="{FF2B5EF4-FFF2-40B4-BE49-F238E27FC236}">
                    <a16:creationId xmlns:a16="http://schemas.microsoft.com/office/drawing/2014/main" id="{0ED37A27-00FE-CE9B-8EDF-1CE2123E75E1}"/>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1" name="Straight Connector 30">
                <a:extLst>
                  <a:ext uri="{FF2B5EF4-FFF2-40B4-BE49-F238E27FC236}">
                    <a16:creationId xmlns:a16="http://schemas.microsoft.com/office/drawing/2014/main" id="{DE264152-A165-B282-C5F2-495E693CF5F8}"/>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A45C324-0692-60DC-BD35-166ECFDA0332}"/>
                </a:ext>
              </a:extLst>
            </p:cNvPr>
            <p:cNvGrpSpPr/>
            <p:nvPr/>
          </p:nvGrpSpPr>
          <p:grpSpPr>
            <a:xfrm>
              <a:off x="8269085" y="1038449"/>
              <a:ext cx="1376033" cy="369332"/>
              <a:chOff x="8269085" y="1038449"/>
              <a:chExt cx="1376033" cy="369332"/>
            </a:xfrm>
          </p:grpSpPr>
          <p:sp>
            <p:nvSpPr>
              <p:cNvPr id="28" name="TextBox 27">
                <a:extLst>
                  <a:ext uri="{FF2B5EF4-FFF2-40B4-BE49-F238E27FC236}">
                    <a16:creationId xmlns:a16="http://schemas.microsoft.com/office/drawing/2014/main" id="{10E99B94-55CA-C437-E841-B293232265DE}"/>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9" name="Straight Connector 28">
                <a:extLst>
                  <a:ext uri="{FF2B5EF4-FFF2-40B4-BE49-F238E27FC236}">
                    <a16:creationId xmlns:a16="http://schemas.microsoft.com/office/drawing/2014/main" id="{FC06F179-11F4-0A5D-5F88-B1B49DFCE96D}"/>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 name="Immagine 1">
            <a:extLst>
              <a:ext uri="{FF2B5EF4-FFF2-40B4-BE49-F238E27FC236}">
                <a16:creationId xmlns:a16="http://schemas.microsoft.com/office/drawing/2014/main" id="{7F56D25B-CB60-EAF5-E07E-E60A5DE0D0FB}"/>
              </a:ext>
            </a:extLst>
          </p:cNvPr>
          <p:cNvPicPr>
            <a:picLocks noChangeAspect="1"/>
          </p:cNvPicPr>
          <p:nvPr/>
        </p:nvPicPr>
        <p:blipFill>
          <a:blip r:embed="rId3"/>
          <a:stretch>
            <a:fillRect/>
          </a:stretch>
        </p:blipFill>
        <p:spPr>
          <a:xfrm>
            <a:off x="424962" y="2026058"/>
            <a:ext cx="9671428" cy="2417857"/>
          </a:xfrm>
          <a:prstGeom prst="rect">
            <a:avLst/>
          </a:prstGeom>
        </p:spPr>
      </p:pic>
      <p:pic>
        <p:nvPicPr>
          <p:cNvPr id="7" name="Immagine 6">
            <a:extLst>
              <a:ext uri="{FF2B5EF4-FFF2-40B4-BE49-F238E27FC236}">
                <a16:creationId xmlns:a16="http://schemas.microsoft.com/office/drawing/2014/main" id="{58AEB1B4-AF17-DCF9-8F2A-75D74FE6AB0B}"/>
              </a:ext>
            </a:extLst>
          </p:cNvPr>
          <p:cNvPicPr>
            <a:picLocks noChangeAspect="1"/>
          </p:cNvPicPr>
          <p:nvPr/>
        </p:nvPicPr>
        <p:blipFill>
          <a:blip r:embed="rId4"/>
          <a:stretch>
            <a:fillRect/>
          </a:stretch>
        </p:blipFill>
        <p:spPr>
          <a:xfrm>
            <a:off x="194798" y="4392119"/>
            <a:ext cx="9782322" cy="2445581"/>
          </a:xfrm>
          <a:prstGeom prst="rect">
            <a:avLst/>
          </a:prstGeom>
        </p:spPr>
      </p:pic>
    </p:spTree>
    <p:extLst>
      <p:ext uri="{BB962C8B-B14F-4D97-AF65-F5344CB8AC3E}">
        <p14:creationId xmlns:p14="http://schemas.microsoft.com/office/powerpoint/2010/main" val="1696823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7DCD9-C55C-742E-2102-4E79E97B03E4}"/>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4B57878C-FFC9-4038-529C-A9E43718FB8A}"/>
              </a:ext>
            </a:extLst>
          </p:cNvPr>
          <p:cNvSpPr>
            <a:spLocks noGrp="1"/>
          </p:cNvSpPr>
          <p:nvPr>
            <p:ph type="title"/>
          </p:nvPr>
        </p:nvSpPr>
        <p:spPr/>
        <p:txBody>
          <a:bodyPr/>
          <a:lstStyle/>
          <a:p>
            <a:r>
              <a:rPr lang="it-IT"/>
              <a:t>Higher centers: MSO comparison</a:t>
            </a:r>
          </a:p>
        </p:txBody>
      </p:sp>
      <p:sp>
        <p:nvSpPr>
          <p:cNvPr id="4" name="Segnaposto data 3">
            <a:extLst>
              <a:ext uri="{FF2B5EF4-FFF2-40B4-BE49-F238E27FC236}">
                <a16:creationId xmlns:a16="http://schemas.microsoft.com/office/drawing/2014/main" id="{A7CCDBA6-9871-FF71-E3B0-AE2BC32A4F6F}"/>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F0EB34F7-94F8-6E51-6756-FCDB04C3EEEB}"/>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CAB8E390-A14B-8F12-0EFD-E18723450430}"/>
              </a:ext>
            </a:extLst>
          </p:cNvPr>
          <p:cNvSpPr>
            <a:spLocks noGrp="1"/>
          </p:cNvSpPr>
          <p:nvPr>
            <p:ph type="sldNum" sz="quarter" idx="12"/>
          </p:nvPr>
        </p:nvSpPr>
        <p:spPr/>
        <p:txBody>
          <a:bodyPr/>
          <a:lstStyle/>
          <a:p>
            <a:fld id="{3135EEA2-8D42-4D46-95A6-66E65FDC5EB1}" type="slidenum">
              <a:rPr lang="it-IT" smtClean="0"/>
              <a:t>46</a:t>
            </a:fld>
            <a:endParaRPr lang="it-IT"/>
          </a:p>
        </p:txBody>
      </p:sp>
      <p:sp>
        <p:nvSpPr>
          <p:cNvPr id="10" name="TextBox 9">
            <a:extLst>
              <a:ext uri="{FF2B5EF4-FFF2-40B4-BE49-F238E27FC236}">
                <a16:creationId xmlns:a16="http://schemas.microsoft.com/office/drawing/2014/main" id="{7407832C-1C15-B5F2-322C-293A1079EE2E}"/>
              </a:ext>
            </a:extLst>
          </p:cNvPr>
          <p:cNvSpPr txBox="1"/>
          <p:nvPr/>
        </p:nvSpPr>
        <p:spPr>
          <a:xfrm>
            <a:off x="3720547" y="1890487"/>
            <a:ext cx="2375453" cy="461665"/>
          </a:xfrm>
          <a:prstGeom prst="rect">
            <a:avLst/>
          </a:prstGeom>
          <a:noFill/>
        </p:spPr>
        <p:txBody>
          <a:bodyPr wrap="square" rtlCol="0">
            <a:spAutoFit/>
          </a:bodyPr>
          <a:lstStyle/>
          <a:p>
            <a:pPr algn="ctr"/>
            <a:r>
              <a:rPr lang="en-US" sz="2400"/>
              <a:t>800 Hz</a:t>
            </a:r>
          </a:p>
        </p:txBody>
      </p:sp>
      <p:sp>
        <p:nvSpPr>
          <p:cNvPr id="11" name="TextBox 10">
            <a:extLst>
              <a:ext uri="{FF2B5EF4-FFF2-40B4-BE49-F238E27FC236}">
                <a16:creationId xmlns:a16="http://schemas.microsoft.com/office/drawing/2014/main" id="{208429ED-409B-99C3-C413-D2CCF9B4FFE4}"/>
              </a:ext>
            </a:extLst>
          </p:cNvPr>
          <p:cNvSpPr txBox="1"/>
          <p:nvPr/>
        </p:nvSpPr>
        <p:spPr>
          <a:xfrm>
            <a:off x="3720546" y="4234598"/>
            <a:ext cx="2375453" cy="461665"/>
          </a:xfrm>
          <a:prstGeom prst="rect">
            <a:avLst/>
          </a:prstGeom>
          <a:noFill/>
        </p:spPr>
        <p:txBody>
          <a:bodyPr wrap="square" rtlCol="0">
            <a:spAutoFit/>
          </a:bodyPr>
          <a:lstStyle/>
          <a:p>
            <a:pPr algn="ctr"/>
            <a:r>
              <a:rPr lang="en-US" sz="2400"/>
              <a:t>800 Hz</a:t>
            </a:r>
          </a:p>
        </p:txBody>
      </p:sp>
      <p:sp>
        <p:nvSpPr>
          <p:cNvPr id="20" name="TextBox 19">
            <a:extLst>
              <a:ext uri="{FF2B5EF4-FFF2-40B4-BE49-F238E27FC236}">
                <a16:creationId xmlns:a16="http://schemas.microsoft.com/office/drawing/2014/main" id="{A9BF2869-281C-F646-EDE0-C01721735C12}"/>
              </a:ext>
            </a:extLst>
          </p:cNvPr>
          <p:cNvSpPr txBox="1"/>
          <p:nvPr/>
        </p:nvSpPr>
        <p:spPr>
          <a:xfrm>
            <a:off x="9626811" y="2967335"/>
            <a:ext cx="2375453" cy="461665"/>
          </a:xfrm>
          <a:prstGeom prst="rect">
            <a:avLst/>
          </a:prstGeom>
          <a:noFill/>
        </p:spPr>
        <p:txBody>
          <a:bodyPr wrap="square" rtlCol="0">
            <a:spAutoFit/>
          </a:bodyPr>
          <a:lstStyle/>
          <a:p>
            <a:pPr algn="r"/>
            <a:r>
              <a:rPr lang="en-US" sz="2400"/>
              <a:t>GAMMATONE</a:t>
            </a:r>
          </a:p>
        </p:txBody>
      </p:sp>
      <p:sp>
        <p:nvSpPr>
          <p:cNvPr id="21" name="TextBox 20">
            <a:extLst>
              <a:ext uri="{FF2B5EF4-FFF2-40B4-BE49-F238E27FC236}">
                <a16:creationId xmlns:a16="http://schemas.microsoft.com/office/drawing/2014/main" id="{33BC02BE-AF2A-BD0C-9336-E66EF4131BB2}"/>
              </a:ext>
            </a:extLst>
          </p:cNvPr>
          <p:cNvSpPr txBox="1"/>
          <p:nvPr/>
        </p:nvSpPr>
        <p:spPr>
          <a:xfrm>
            <a:off x="9626810" y="5234959"/>
            <a:ext cx="2375453" cy="461665"/>
          </a:xfrm>
          <a:prstGeom prst="rect">
            <a:avLst/>
          </a:prstGeom>
          <a:noFill/>
        </p:spPr>
        <p:txBody>
          <a:bodyPr wrap="square" rtlCol="0">
            <a:spAutoFit/>
          </a:bodyPr>
          <a:lstStyle/>
          <a:p>
            <a:pPr algn="r"/>
            <a:r>
              <a:rPr lang="en-US" sz="2400"/>
              <a:t>TAN-CARNEY</a:t>
            </a:r>
          </a:p>
        </p:txBody>
      </p:sp>
      <p:cxnSp>
        <p:nvCxnSpPr>
          <p:cNvPr id="22" name="Straight Connector 21">
            <a:extLst>
              <a:ext uri="{FF2B5EF4-FFF2-40B4-BE49-F238E27FC236}">
                <a16:creationId xmlns:a16="http://schemas.microsoft.com/office/drawing/2014/main" id="{16AFCABF-10F9-81A2-597E-92778E416C88}"/>
              </a:ext>
            </a:extLst>
          </p:cNvPr>
          <p:cNvCxnSpPr>
            <a:cxnSpLocks/>
          </p:cNvCxnSpPr>
          <p:nvPr/>
        </p:nvCxnSpPr>
        <p:spPr>
          <a:xfrm>
            <a:off x="10062058" y="5639354"/>
            <a:ext cx="1855622" cy="0"/>
          </a:xfrm>
          <a:prstGeom prst="line">
            <a:avLst/>
          </a:prstGeom>
          <a:ln w="38100">
            <a:solidFill>
              <a:srgbClr val="6949A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E05EC51-71BE-6294-32E3-E6F4C8C62F09}"/>
              </a:ext>
            </a:extLst>
          </p:cNvPr>
          <p:cNvCxnSpPr>
            <a:cxnSpLocks/>
          </p:cNvCxnSpPr>
          <p:nvPr/>
        </p:nvCxnSpPr>
        <p:spPr>
          <a:xfrm>
            <a:off x="10039198" y="3358434"/>
            <a:ext cx="187848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D1DFB36D-034D-6EF3-50A8-84D2ECDB4B7C}"/>
              </a:ext>
            </a:extLst>
          </p:cNvPr>
          <p:cNvGrpSpPr/>
          <p:nvPr/>
        </p:nvGrpSpPr>
        <p:grpSpPr>
          <a:xfrm>
            <a:off x="10509252" y="6170638"/>
            <a:ext cx="1620289" cy="614538"/>
            <a:chOff x="8061960" y="633164"/>
            <a:chExt cx="1620289" cy="840083"/>
          </a:xfrm>
        </p:grpSpPr>
        <p:sp>
          <p:nvSpPr>
            <p:cNvPr id="25" name="Rectangle: Rounded Corners 24">
              <a:extLst>
                <a:ext uri="{FF2B5EF4-FFF2-40B4-BE49-F238E27FC236}">
                  <a16:creationId xmlns:a16="http://schemas.microsoft.com/office/drawing/2014/main" id="{F34770FF-0DE0-608C-AD63-48194F4C2DA3}"/>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39B11FC3-0466-D140-3E52-614555B52550}"/>
                </a:ext>
              </a:extLst>
            </p:cNvPr>
            <p:cNvGrpSpPr/>
            <p:nvPr/>
          </p:nvGrpSpPr>
          <p:grpSpPr>
            <a:xfrm>
              <a:off x="8269085" y="667606"/>
              <a:ext cx="1288473" cy="369332"/>
              <a:chOff x="8269085" y="667606"/>
              <a:chExt cx="1288473" cy="369332"/>
            </a:xfrm>
          </p:grpSpPr>
          <p:sp>
            <p:nvSpPr>
              <p:cNvPr id="30" name="TextBox 29">
                <a:extLst>
                  <a:ext uri="{FF2B5EF4-FFF2-40B4-BE49-F238E27FC236}">
                    <a16:creationId xmlns:a16="http://schemas.microsoft.com/office/drawing/2014/main" id="{32A7D46A-1EAC-D12B-B2CD-7A2CAE53E45E}"/>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1" name="Straight Connector 30">
                <a:extLst>
                  <a:ext uri="{FF2B5EF4-FFF2-40B4-BE49-F238E27FC236}">
                    <a16:creationId xmlns:a16="http://schemas.microsoft.com/office/drawing/2014/main" id="{8895C0F9-894D-73F5-8676-090D9F14EB78}"/>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E853D031-5D60-FA4A-4E77-F8838310B4DF}"/>
                </a:ext>
              </a:extLst>
            </p:cNvPr>
            <p:cNvGrpSpPr/>
            <p:nvPr/>
          </p:nvGrpSpPr>
          <p:grpSpPr>
            <a:xfrm>
              <a:off x="8269085" y="1038449"/>
              <a:ext cx="1376033" cy="369332"/>
              <a:chOff x="8269085" y="1038449"/>
              <a:chExt cx="1376033" cy="369332"/>
            </a:xfrm>
          </p:grpSpPr>
          <p:sp>
            <p:nvSpPr>
              <p:cNvPr id="28" name="TextBox 27">
                <a:extLst>
                  <a:ext uri="{FF2B5EF4-FFF2-40B4-BE49-F238E27FC236}">
                    <a16:creationId xmlns:a16="http://schemas.microsoft.com/office/drawing/2014/main" id="{06A52223-978F-3286-39A7-230268D5696A}"/>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9" name="Straight Connector 28">
                <a:extLst>
                  <a:ext uri="{FF2B5EF4-FFF2-40B4-BE49-F238E27FC236}">
                    <a16:creationId xmlns:a16="http://schemas.microsoft.com/office/drawing/2014/main" id="{63CBA0B0-14F9-4831-A5C2-EB499F8C4D18}"/>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 name="Immagine 1">
            <a:extLst>
              <a:ext uri="{FF2B5EF4-FFF2-40B4-BE49-F238E27FC236}">
                <a16:creationId xmlns:a16="http://schemas.microsoft.com/office/drawing/2014/main" id="{68897D29-45BC-70E3-3094-6BC2D4034EC9}"/>
              </a:ext>
            </a:extLst>
          </p:cNvPr>
          <p:cNvPicPr>
            <a:picLocks noChangeAspect="1"/>
          </p:cNvPicPr>
          <p:nvPr/>
        </p:nvPicPr>
        <p:blipFill>
          <a:blip r:embed="rId3"/>
          <a:stretch>
            <a:fillRect/>
          </a:stretch>
        </p:blipFill>
        <p:spPr>
          <a:xfrm>
            <a:off x="416243" y="2037079"/>
            <a:ext cx="9520237" cy="2380059"/>
          </a:xfrm>
          <a:prstGeom prst="rect">
            <a:avLst/>
          </a:prstGeom>
        </p:spPr>
      </p:pic>
      <p:pic>
        <p:nvPicPr>
          <p:cNvPr id="7" name="Immagine 6">
            <a:extLst>
              <a:ext uri="{FF2B5EF4-FFF2-40B4-BE49-F238E27FC236}">
                <a16:creationId xmlns:a16="http://schemas.microsoft.com/office/drawing/2014/main" id="{E44B8D40-DB40-B869-D2A9-1BE50A886A71}"/>
              </a:ext>
            </a:extLst>
          </p:cNvPr>
          <p:cNvPicPr>
            <a:picLocks noChangeAspect="1"/>
          </p:cNvPicPr>
          <p:nvPr/>
        </p:nvPicPr>
        <p:blipFill>
          <a:blip r:embed="rId4"/>
          <a:stretch>
            <a:fillRect/>
          </a:stretch>
        </p:blipFill>
        <p:spPr>
          <a:xfrm>
            <a:off x="200938" y="4388731"/>
            <a:ext cx="9758964" cy="2439741"/>
          </a:xfrm>
          <a:prstGeom prst="rect">
            <a:avLst/>
          </a:prstGeom>
        </p:spPr>
      </p:pic>
    </p:spTree>
    <p:extLst>
      <p:ext uri="{BB962C8B-B14F-4D97-AF65-F5344CB8AC3E}">
        <p14:creationId xmlns:p14="http://schemas.microsoft.com/office/powerpoint/2010/main" val="2148517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22B73-BB29-DBAA-1E7B-559E0E6D5851}"/>
            </a:ext>
          </a:extLst>
        </p:cNvPr>
        <p:cNvGrpSpPr/>
        <p:nvPr/>
      </p:nvGrpSpPr>
      <p:grpSpPr>
        <a:xfrm>
          <a:off x="0" y="0"/>
          <a:ext cx="0" cy="0"/>
          <a:chOff x="0" y="0"/>
          <a:chExt cx="0" cy="0"/>
        </a:xfrm>
      </p:grpSpPr>
      <p:sp>
        <p:nvSpPr>
          <p:cNvPr id="3" name="Titolo 2">
            <a:extLst>
              <a:ext uri="{FF2B5EF4-FFF2-40B4-BE49-F238E27FC236}">
                <a16:creationId xmlns:a16="http://schemas.microsoft.com/office/drawing/2014/main" id="{85280238-FFC9-B86E-0A89-CF5ABA70C35F}"/>
              </a:ext>
            </a:extLst>
          </p:cNvPr>
          <p:cNvSpPr>
            <a:spLocks noGrp="1"/>
          </p:cNvSpPr>
          <p:nvPr>
            <p:ph type="title"/>
          </p:nvPr>
        </p:nvSpPr>
        <p:spPr/>
        <p:txBody>
          <a:bodyPr/>
          <a:lstStyle/>
          <a:p>
            <a:r>
              <a:rPr lang="it-IT"/>
              <a:t>Higher centers: MSO comparison</a:t>
            </a:r>
          </a:p>
        </p:txBody>
      </p:sp>
      <p:sp>
        <p:nvSpPr>
          <p:cNvPr id="4" name="Segnaposto data 3">
            <a:extLst>
              <a:ext uri="{FF2B5EF4-FFF2-40B4-BE49-F238E27FC236}">
                <a16:creationId xmlns:a16="http://schemas.microsoft.com/office/drawing/2014/main" id="{38313AE8-4A1D-FEC4-9CCA-3AC5B6009FA5}"/>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CEB8EA8F-FBCB-4F01-1341-3A0DBEA8BCD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0F96AA34-04A7-737F-71C0-F7CEB7D57A64}"/>
              </a:ext>
            </a:extLst>
          </p:cNvPr>
          <p:cNvSpPr>
            <a:spLocks noGrp="1"/>
          </p:cNvSpPr>
          <p:nvPr>
            <p:ph type="sldNum" sz="quarter" idx="12"/>
          </p:nvPr>
        </p:nvSpPr>
        <p:spPr/>
        <p:txBody>
          <a:bodyPr/>
          <a:lstStyle/>
          <a:p>
            <a:fld id="{3135EEA2-8D42-4D46-95A6-66E65FDC5EB1}" type="slidenum">
              <a:rPr lang="it-IT" smtClean="0"/>
              <a:t>47</a:t>
            </a:fld>
            <a:endParaRPr lang="it-IT"/>
          </a:p>
        </p:txBody>
      </p:sp>
      <p:sp>
        <p:nvSpPr>
          <p:cNvPr id="10" name="TextBox 9">
            <a:extLst>
              <a:ext uri="{FF2B5EF4-FFF2-40B4-BE49-F238E27FC236}">
                <a16:creationId xmlns:a16="http://schemas.microsoft.com/office/drawing/2014/main" id="{93C992B5-D0EB-302B-CE33-7C2409369308}"/>
              </a:ext>
            </a:extLst>
          </p:cNvPr>
          <p:cNvSpPr txBox="1"/>
          <p:nvPr/>
        </p:nvSpPr>
        <p:spPr>
          <a:xfrm>
            <a:off x="3720547" y="1890487"/>
            <a:ext cx="2375453" cy="461665"/>
          </a:xfrm>
          <a:prstGeom prst="rect">
            <a:avLst/>
          </a:prstGeom>
          <a:noFill/>
        </p:spPr>
        <p:txBody>
          <a:bodyPr wrap="square" rtlCol="0">
            <a:spAutoFit/>
          </a:bodyPr>
          <a:lstStyle/>
          <a:p>
            <a:pPr algn="ctr"/>
            <a:r>
              <a:rPr lang="en-US" sz="2400"/>
              <a:t>1000 Hz</a:t>
            </a:r>
          </a:p>
        </p:txBody>
      </p:sp>
      <p:sp>
        <p:nvSpPr>
          <p:cNvPr id="11" name="TextBox 10">
            <a:extLst>
              <a:ext uri="{FF2B5EF4-FFF2-40B4-BE49-F238E27FC236}">
                <a16:creationId xmlns:a16="http://schemas.microsoft.com/office/drawing/2014/main" id="{4C265275-4C1C-81CE-4279-0874272D57A7}"/>
              </a:ext>
            </a:extLst>
          </p:cNvPr>
          <p:cNvSpPr txBox="1"/>
          <p:nvPr/>
        </p:nvSpPr>
        <p:spPr>
          <a:xfrm>
            <a:off x="3720546" y="4234598"/>
            <a:ext cx="2375453" cy="461665"/>
          </a:xfrm>
          <a:prstGeom prst="rect">
            <a:avLst/>
          </a:prstGeom>
          <a:noFill/>
        </p:spPr>
        <p:txBody>
          <a:bodyPr wrap="square" rtlCol="0">
            <a:spAutoFit/>
          </a:bodyPr>
          <a:lstStyle/>
          <a:p>
            <a:pPr algn="ctr"/>
            <a:r>
              <a:rPr lang="en-US" sz="2400"/>
              <a:t>1000 Hz</a:t>
            </a:r>
          </a:p>
        </p:txBody>
      </p:sp>
      <p:sp>
        <p:nvSpPr>
          <p:cNvPr id="20" name="TextBox 19">
            <a:extLst>
              <a:ext uri="{FF2B5EF4-FFF2-40B4-BE49-F238E27FC236}">
                <a16:creationId xmlns:a16="http://schemas.microsoft.com/office/drawing/2014/main" id="{E03CDA74-C48F-AFB4-2888-604440E02E4C}"/>
              </a:ext>
            </a:extLst>
          </p:cNvPr>
          <p:cNvSpPr txBox="1"/>
          <p:nvPr/>
        </p:nvSpPr>
        <p:spPr>
          <a:xfrm>
            <a:off x="9626811" y="2967335"/>
            <a:ext cx="2375453" cy="461665"/>
          </a:xfrm>
          <a:prstGeom prst="rect">
            <a:avLst/>
          </a:prstGeom>
          <a:noFill/>
        </p:spPr>
        <p:txBody>
          <a:bodyPr wrap="square" rtlCol="0">
            <a:spAutoFit/>
          </a:bodyPr>
          <a:lstStyle/>
          <a:p>
            <a:pPr algn="r"/>
            <a:r>
              <a:rPr lang="en-US" sz="2400"/>
              <a:t>GAMMATONE</a:t>
            </a:r>
          </a:p>
        </p:txBody>
      </p:sp>
      <p:sp>
        <p:nvSpPr>
          <p:cNvPr id="21" name="TextBox 20">
            <a:extLst>
              <a:ext uri="{FF2B5EF4-FFF2-40B4-BE49-F238E27FC236}">
                <a16:creationId xmlns:a16="http://schemas.microsoft.com/office/drawing/2014/main" id="{51EE81D7-01FE-1EB5-4B4C-29FF3B33DD2B}"/>
              </a:ext>
            </a:extLst>
          </p:cNvPr>
          <p:cNvSpPr txBox="1"/>
          <p:nvPr/>
        </p:nvSpPr>
        <p:spPr>
          <a:xfrm>
            <a:off x="9626810" y="5234959"/>
            <a:ext cx="2375453" cy="461665"/>
          </a:xfrm>
          <a:prstGeom prst="rect">
            <a:avLst/>
          </a:prstGeom>
          <a:noFill/>
        </p:spPr>
        <p:txBody>
          <a:bodyPr wrap="square" rtlCol="0">
            <a:spAutoFit/>
          </a:bodyPr>
          <a:lstStyle/>
          <a:p>
            <a:pPr algn="r"/>
            <a:r>
              <a:rPr lang="en-US" sz="2400"/>
              <a:t>TAN-CARNEY</a:t>
            </a:r>
          </a:p>
        </p:txBody>
      </p:sp>
      <p:cxnSp>
        <p:nvCxnSpPr>
          <p:cNvPr id="22" name="Straight Connector 21">
            <a:extLst>
              <a:ext uri="{FF2B5EF4-FFF2-40B4-BE49-F238E27FC236}">
                <a16:creationId xmlns:a16="http://schemas.microsoft.com/office/drawing/2014/main" id="{BA1497E3-124E-A651-7D78-FB2F40FDB934}"/>
              </a:ext>
            </a:extLst>
          </p:cNvPr>
          <p:cNvCxnSpPr>
            <a:cxnSpLocks/>
          </p:cNvCxnSpPr>
          <p:nvPr/>
        </p:nvCxnSpPr>
        <p:spPr>
          <a:xfrm>
            <a:off x="10062058" y="5639354"/>
            <a:ext cx="1855622" cy="0"/>
          </a:xfrm>
          <a:prstGeom prst="line">
            <a:avLst/>
          </a:prstGeom>
          <a:ln w="38100">
            <a:solidFill>
              <a:srgbClr val="6949AE"/>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28A0363-2A33-E0A6-EA67-745DCF58DAA3}"/>
              </a:ext>
            </a:extLst>
          </p:cNvPr>
          <p:cNvCxnSpPr>
            <a:cxnSpLocks/>
          </p:cNvCxnSpPr>
          <p:nvPr/>
        </p:nvCxnSpPr>
        <p:spPr>
          <a:xfrm>
            <a:off x="10039198" y="3358434"/>
            <a:ext cx="1878482"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B22D5F5-D365-9869-737C-0F570D098B40}"/>
              </a:ext>
            </a:extLst>
          </p:cNvPr>
          <p:cNvGrpSpPr/>
          <p:nvPr/>
        </p:nvGrpSpPr>
        <p:grpSpPr>
          <a:xfrm>
            <a:off x="10509252" y="6170638"/>
            <a:ext cx="1620289" cy="614538"/>
            <a:chOff x="8061960" y="633164"/>
            <a:chExt cx="1620289" cy="840083"/>
          </a:xfrm>
        </p:grpSpPr>
        <p:sp>
          <p:nvSpPr>
            <p:cNvPr id="25" name="Rectangle: Rounded Corners 24">
              <a:extLst>
                <a:ext uri="{FF2B5EF4-FFF2-40B4-BE49-F238E27FC236}">
                  <a16:creationId xmlns:a16="http://schemas.microsoft.com/office/drawing/2014/main" id="{BEAD3362-D847-8014-977B-E1CE4DDA2D6A}"/>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051A9D0C-FC84-A2FB-D88A-B34F0C581D8A}"/>
                </a:ext>
              </a:extLst>
            </p:cNvPr>
            <p:cNvGrpSpPr/>
            <p:nvPr/>
          </p:nvGrpSpPr>
          <p:grpSpPr>
            <a:xfrm>
              <a:off x="8269085" y="667606"/>
              <a:ext cx="1288473" cy="369332"/>
              <a:chOff x="8269085" y="667606"/>
              <a:chExt cx="1288473" cy="369332"/>
            </a:xfrm>
          </p:grpSpPr>
          <p:sp>
            <p:nvSpPr>
              <p:cNvPr id="30" name="TextBox 29">
                <a:extLst>
                  <a:ext uri="{FF2B5EF4-FFF2-40B4-BE49-F238E27FC236}">
                    <a16:creationId xmlns:a16="http://schemas.microsoft.com/office/drawing/2014/main" id="{9B4F593A-7243-C3BA-36D0-EC9C114DFFC0}"/>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31" name="Straight Connector 30">
                <a:extLst>
                  <a:ext uri="{FF2B5EF4-FFF2-40B4-BE49-F238E27FC236}">
                    <a16:creationId xmlns:a16="http://schemas.microsoft.com/office/drawing/2014/main" id="{1686B94C-8F24-84C5-21B6-A285C8188DA9}"/>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57D0CAE7-A931-14E6-0654-393EFA68884E}"/>
                </a:ext>
              </a:extLst>
            </p:cNvPr>
            <p:cNvGrpSpPr/>
            <p:nvPr/>
          </p:nvGrpSpPr>
          <p:grpSpPr>
            <a:xfrm>
              <a:off x="8269085" y="1038449"/>
              <a:ext cx="1376033" cy="369332"/>
              <a:chOff x="8269085" y="1038449"/>
              <a:chExt cx="1376033" cy="369332"/>
            </a:xfrm>
          </p:grpSpPr>
          <p:sp>
            <p:nvSpPr>
              <p:cNvPr id="28" name="TextBox 27">
                <a:extLst>
                  <a:ext uri="{FF2B5EF4-FFF2-40B4-BE49-F238E27FC236}">
                    <a16:creationId xmlns:a16="http://schemas.microsoft.com/office/drawing/2014/main" id="{E339249E-DA5D-A93A-48DC-0EA6B1635277}"/>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29" name="Straight Connector 28">
                <a:extLst>
                  <a:ext uri="{FF2B5EF4-FFF2-40B4-BE49-F238E27FC236}">
                    <a16:creationId xmlns:a16="http://schemas.microsoft.com/office/drawing/2014/main" id="{F57FDB6E-A45C-948B-4845-BD045F32583A}"/>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pic>
        <p:nvPicPr>
          <p:cNvPr id="2" name="Immagine 1">
            <a:extLst>
              <a:ext uri="{FF2B5EF4-FFF2-40B4-BE49-F238E27FC236}">
                <a16:creationId xmlns:a16="http://schemas.microsoft.com/office/drawing/2014/main" id="{38948976-8790-5B7C-0828-D349F2C41EC3}"/>
              </a:ext>
            </a:extLst>
          </p:cNvPr>
          <p:cNvPicPr>
            <a:picLocks noChangeAspect="1"/>
          </p:cNvPicPr>
          <p:nvPr/>
        </p:nvPicPr>
        <p:blipFill>
          <a:blip r:embed="rId3"/>
          <a:stretch>
            <a:fillRect/>
          </a:stretch>
        </p:blipFill>
        <p:spPr>
          <a:xfrm>
            <a:off x="538163" y="2023074"/>
            <a:ext cx="9377997" cy="2344499"/>
          </a:xfrm>
          <a:prstGeom prst="rect">
            <a:avLst/>
          </a:prstGeom>
        </p:spPr>
      </p:pic>
      <p:pic>
        <p:nvPicPr>
          <p:cNvPr id="7" name="Immagine 6">
            <a:extLst>
              <a:ext uri="{FF2B5EF4-FFF2-40B4-BE49-F238E27FC236}">
                <a16:creationId xmlns:a16="http://schemas.microsoft.com/office/drawing/2014/main" id="{56D0C566-A19C-C7B8-54AA-16AB3A5DF13D}"/>
              </a:ext>
            </a:extLst>
          </p:cNvPr>
          <p:cNvPicPr>
            <a:picLocks noChangeAspect="1"/>
          </p:cNvPicPr>
          <p:nvPr/>
        </p:nvPicPr>
        <p:blipFill>
          <a:blip r:embed="rId4"/>
          <a:stretch>
            <a:fillRect/>
          </a:stretch>
        </p:blipFill>
        <p:spPr>
          <a:xfrm>
            <a:off x="162560" y="4390494"/>
            <a:ext cx="9870020" cy="2467505"/>
          </a:xfrm>
          <a:prstGeom prst="rect">
            <a:avLst/>
          </a:prstGeom>
        </p:spPr>
      </p:pic>
    </p:spTree>
    <p:extLst>
      <p:ext uri="{BB962C8B-B14F-4D97-AF65-F5344CB8AC3E}">
        <p14:creationId xmlns:p14="http://schemas.microsoft.com/office/powerpoint/2010/main" val="2923450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p:txBody>
          <a:bodyPr/>
          <a:lstStyle/>
          <a:p>
            <a:r>
              <a:rPr lang="it-IT"/>
              <a:t>Higher centers: MSO from Tan Carney </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48</a:t>
            </a:fld>
            <a:endParaRPr lang="it-IT"/>
          </a:p>
        </p:txBody>
      </p:sp>
      <p:sp>
        <p:nvSpPr>
          <p:cNvPr id="17" name="TextBox 16">
            <a:extLst>
              <a:ext uri="{FF2B5EF4-FFF2-40B4-BE49-F238E27FC236}">
                <a16:creationId xmlns:a16="http://schemas.microsoft.com/office/drawing/2014/main" id="{1C250D97-A54A-CCBA-73EA-33D65663D965}"/>
              </a:ext>
            </a:extLst>
          </p:cNvPr>
          <p:cNvSpPr txBox="1"/>
          <p:nvPr/>
        </p:nvSpPr>
        <p:spPr>
          <a:xfrm>
            <a:off x="10454662" y="1829742"/>
            <a:ext cx="1402374" cy="461665"/>
          </a:xfrm>
          <a:prstGeom prst="rect">
            <a:avLst/>
          </a:prstGeom>
          <a:noFill/>
        </p:spPr>
        <p:txBody>
          <a:bodyPr wrap="square" rtlCol="0">
            <a:spAutoFit/>
          </a:bodyPr>
          <a:lstStyle/>
          <a:p>
            <a:pPr algn="r"/>
            <a:r>
              <a:rPr lang="en-US" sz="2400"/>
              <a:t>100 Hz</a:t>
            </a:r>
          </a:p>
        </p:txBody>
      </p:sp>
      <p:sp>
        <p:nvSpPr>
          <p:cNvPr id="18" name="TextBox 17">
            <a:extLst>
              <a:ext uri="{FF2B5EF4-FFF2-40B4-BE49-F238E27FC236}">
                <a16:creationId xmlns:a16="http://schemas.microsoft.com/office/drawing/2014/main" id="{03FB4961-2E00-ECDA-36AD-7CAEEC16F470}"/>
              </a:ext>
            </a:extLst>
          </p:cNvPr>
          <p:cNvSpPr txBox="1"/>
          <p:nvPr/>
        </p:nvSpPr>
        <p:spPr>
          <a:xfrm>
            <a:off x="10454662" y="3198167"/>
            <a:ext cx="1402374" cy="461665"/>
          </a:xfrm>
          <a:prstGeom prst="rect">
            <a:avLst/>
          </a:prstGeom>
          <a:noFill/>
        </p:spPr>
        <p:txBody>
          <a:bodyPr wrap="square" rtlCol="0">
            <a:spAutoFit/>
          </a:bodyPr>
          <a:lstStyle/>
          <a:p>
            <a:pPr algn="r"/>
            <a:r>
              <a:rPr lang="en-US" sz="2400"/>
              <a:t>500 Hz</a:t>
            </a:r>
          </a:p>
        </p:txBody>
      </p:sp>
      <p:sp>
        <p:nvSpPr>
          <p:cNvPr id="19" name="TextBox 18">
            <a:extLst>
              <a:ext uri="{FF2B5EF4-FFF2-40B4-BE49-F238E27FC236}">
                <a16:creationId xmlns:a16="http://schemas.microsoft.com/office/drawing/2014/main" id="{9DA00287-3C90-22DF-26F8-B32E8DEFCA8A}"/>
              </a:ext>
            </a:extLst>
          </p:cNvPr>
          <p:cNvSpPr txBox="1"/>
          <p:nvPr/>
        </p:nvSpPr>
        <p:spPr>
          <a:xfrm>
            <a:off x="10455426" y="4538663"/>
            <a:ext cx="1402374" cy="461665"/>
          </a:xfrm>
          <a:prstGeom prst="rect">
            <a:avLst/>
          </a:prstGeom>
          <a:noFill/>
        </p:spPr>
        <p:txBody>
          <a:bodyPr wrap="square" rtlCol="0">
            <a:spAutoFit/>
          </a:bodyPr>
          <a:lstStyle/>
          <a:p>
            <a:pPr algn="r"/>
            <a:r>
              <a:rPr lang="en-US" sz="2400"/>
              <a:t>800 Hz</a:t>
            </a:r>
          </a:p>
        </p:txBody>
      </p:sp>
      <p:sp>
        <p:nvSpPr>
          <p:cNvPr id="20" name="TextBox 19">
            <a:extLst>
              <a:ext uri="{FF2B5EF4-FFF2-40B4-BE49-F238E27FC236}">
                <a16:creationId xmlns:a16="http://schemas.microsoft.com/office/drawing/2014/main" id="{226147E4-440B-0204-74A0-269B94B8F4F2}"/>
              </a:ext>
            </a:extLst>
          </p:cNvPr>
          <p:cNvSpPr txBox="1"/>
          <p:nvPr/>
        </p:nvSpPr>
        <p:spPr>
          <a:xfrm>
            <a:off x="10454662" y="5741257"/>
            <a:ext cx="1402374" cy="461665"/>
          </a:xfrm>
          <a:prstGeom prst="rect">
            <a:avLst/>
          </a:prstGeom>
          <a:noFill/>
        </p:spPr>
        <p:txBody>
          <a:bodyPr wrap="square" rtlCol="0">
            <a:spAutoFit/>
          </a:bodyPr>
          <a:lstStyle/>
          <a:p>
            <a:pPr algn="r"/>
            <a:r>
              <a:rPr lang="en-US" sz="2400"/>
              <a:t>1000 Hz</a:t>
            </a:r>
          </a:p>
        </p:txBody>
      </p:sp>
      <p:grpSp>
        <p:nvGrpSpPr>
          <p:cNvPr id="2" name="Group 1">
            <a:extLst>
              <a:ext uri="{FF2B5EF4-FFF2-40B4-BE49-F238E27FC236}">
                <a16:creationId xmlns:a16="http://schemas.microsoft.com/office/drawing/2014/main" id="{928B197D-593D-01F3-F6B4-5312F066FA10}"/>
              </a:ext>
            </a:extLst>
          </p:cNvPr>
          <p:cNvGrpSpPr/>
          <p:nvPr/>
        </p:nvGrpSpPr>
        <p:grpSpPr>
          <a:xfrm>
            <a:off x="10454662" y="6203774"/>
            <a:ext cx="1620289" cy="614538"/>
            <a:chOff x="8061960" y="633164"/>
            <a:chExt cx="1620289" cy="840083"/>
          </a:xfrm>
        </p:grpSpPr>
        <p:sp>
          <p:nvSpPr>
            <p:cNvPr id="7" name="Rectangle: Rounded Corners 6">
              <a:extLst>
                <a:ext uri="{FF2B5EF4-FFF2-40B4-BE49-F238E27FC236}">
                  <a16:creationId xmlns:a16="http://schemas.microsoft.com/office/drawing/2014/main" id="{48D787CE-DAC3-BEE4-E16E-B722FC9D4374}"/>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6BFC8ED0-D416-B202-B630-3BA1263E8020}"/>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DBA85A4A-1C5E-553A-07FA-5FD6D5451842}"/>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5A6C24AD-AB26-76DE-6E28-6E07004D2DBF}"/>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28DA902-8419-ADD1-855C-927C8E5C118A}"/>
                </a:ext>
              </a:extLst>
            </p:cNvPr>
            <p:cNvGrpSpPr/>
            <p:nvPr/>
          </p:nvGrpSpPr>
          <p:grpSpPr>
            <a:xfrm>
              <a:off x="8269085" y="1038449"/>
              <a:ext cx="1376033" cy="369332"/>
              <a:chOff x="8269085" y="1038449"/>
              <a:chExt cx="1376033" cy="369332"/>
            </a:xfrm>
          </p:grpSpPr>
          <p:sp>
            <p:nvSpPr>
              <p:cNvPr id="10" name="TextBox 9">
                <a:extLst>
                  <a:ext uri="{FF2B5EF4-FFF2-40B4-BE49-F238E27FC236}">
                    <a16:creationId xmlns:a16="http://schemas.microsoft.com/office/drawing/2014/main" id="{708E14A3-EBD2-BD77-DEF4-8F3B1613A165}"/>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15" name="Straight Connector 14">
                <a:extLst>
                  <a:ext uri="{FF2B5EF4-FFF2-40B4-BE49-F238E27FC236}">
                    <a16:creationId xmlns:a16="http://schemas.microsoft.com/office/drawing/2014/main" id="{68FD8498-8D3B-8764-2E03-500513515CDC}"/>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cxnSp>
        <p:nvCxnSpPr>
          <p:cNvPr id="23" name="Straight Connector 22">
            <a:extLst>
              <a:ext uri="{FF2B5EF4-FFF2-40B4-BE49-F238E27FC236}">
                <a16:creationId xmlns:a16="http://schemas.microsoft.com/office/drawing/2014/main" id="{0F35E416-104C-D578-8E60-8C0331D998AD}"/>
              </a:ext>
            </a:extLst>
          </p:cNvPr>
          <p:cNvCxnSpPr>
            <a:cxnSpLocks/>
          </p:cNvCxnSpPr>
          <p:nvPr/>
        </p:nvCxnSpPr>
        <p:spPr>
          <a:xfrm flipV="1">
            <a:off x="7469098" y="1406106"/>
            <a:ext cx="2787710" cy="7216"/>
          </a:xfrm>
          <a:prstGeom prst="line">
            <a:avLst/>
          </a:prstGeom>
          <a:ln w="57150">
            <a:solidFill>
              <a:srgbClr val="6949AE"/>
            </a:solidFill>
          </a:ln>
        </p:spPr>
        <p:style>
          <a:lnRef idx="1">
            <a:schemeClr val="accent1"/>
          </a:lnRef>
          <a:fillRef idx="0">
            <a:schemeClr val="accent1"/>
          </a:fillRef>
          <a:effectRef idx="0">
            <a:schemeClr val="accent1"/>
          </a:effectRef>
          <a:fontRef idx="minor">
            <a:schemeClr val="tx1"/>
          </a:fontRef>
        </p:style>
      </p:cxnSp>
      <p:pic>
        <p:nvPicPr>
          <p:cNvPr id="24" name="Immagine 23" descr="Immagine che contiene schermata, linea, design, arte&#10;&#10;Descrizione generata automaticamente">
            <a:extLst>
              <a:ext uri="{FF2B5EF4-FFF2-40B4-BE49-F238E27FC236}">
                <a16:creationId xmlns:a16="http://schemas.microsoft.com/office/drawing/2014/main" id="{B64209C6-4BA4-1EE4-58C9-C6D12B21268B}"/>
              </a:ext>
            </a:extLst>
          </p:cNvPr>
          <p:cNvPicPr>
            <a:picLocks noChangeAspect="1"/>
          </p:cNvPicPr>
          <p:nvPr/>
        </p:nvPicPr>
        <p:blipFill>
          <a:blip r:embed="rId3"/>
          <a:stretch>
            <a:fillRect/>
          </a:stretch>
        </p:blipFill>
        <p:spPr>
          <a:xfrm>
            <a:off x="3821658" y="1230448"/>
            <a:ext cx="6754902" cy="1688726"/>
          </a:xfrm>
          <a:prstGeom prst="rect">
            <a:avLst/>
          </a:prstGeom>
        </p:spPr>
      </p:pic>
      <p:pic>
        <p:nvPicPr>
          <p:cNvPr id="25" name="Immagine 24" descr="Immagine che contiene schermata, linea, design, arte&#10;&#10;Descrizione generata automaticamente">
            <a:extLst>
              <a:ext uri="{FF2B5EF4-FFF2-40B4-BE49-F238E27FC236}">
                <a16:creationId xmlns:a16="http://schemas.microsoft.com/office/drawing/2014/main" id="{158582A0-7D07-B71A-D73C-8A87A163824E}"/>
              </a:ext>
            </a:extLst>
          </p:cNvPr>
          <p:cNvPicPr>
            <a:picLocks noChangeAspect="1"/>
          </p:cNvPicPr>
          <p:nvPr/>
        </p:nvPicPr>
        <p:blipFill>
          <a:blip r:embed="rId4"/>
          <a:stretch>
            <a:fillRect/>
          </a:stretch>
        </p:blipFill>
        <p:spPr>
          <a:xfrm>
            <a:off x="3821658" y="2586125"/>
            <a:ext cx="6754901" cy="1688726"/>
          </a:xfrm>
          <a:prstGeom prst="rect">
            <a:avLst/>
          </a:prstGeom>
        </p:spPr>
      </p:pic>
      <p:pic>
        <p:nvPicPr>
          <p:cNvPr id="26" name="Immagine 25">
            <a:extLst>
              <a:ext uri="{FF2B5EF4-FFF2-40B4-BE49-F238E27FC236}">
                <a16:creationId xmlns:a16="http://schemas.microsoft.com/office/drawing/2014/main" id="{0A07C8A0-76F8-F38E-B649-CDFBFA093E9B}"/>
              </a:ext>
            </a:extLst>
          </p:cNvPr>
          <p:cNvPicPr>
            <a:picLocks noChangeAspect="1"/>
          </p:cNvPicPr>
          <p:nvPr/>
        </p:nvPicPr>
        <p:blipFill>
          <a:blip r:embed="rId5"/>
          <a:stretch>
            <a:fillRect/>
          </a:stretch>
        </p:blipFill>
        <p:spPr>
          <a:xfrm>
            <a:off x="3841978" y="3941579"/>
            <a:ext cx="6754901" cy="1688726"/>
          </a:xfrm>
          <a:prstGeom prst="rect">
            <a:avLst/>
          </a:prstGeom>
        </p:spPr>
      </p:pic>
      <p:pic>
        <p:nvPicPr>
          <p:cNvPr id="27" name="Immagine 26">
            <a:extLst>
              <a:ext uri="{FF2B5EF4-FFF2-40B4-BE49-F238E27FC236}">
                <a16:creationId xmlns:a16="http://schemas.microsoft.com/office/drawing/2014/main" id="{DFF2C074-A5DB-9A81-61F0-EE01BA4A6AB4}"/>
              </a:ext>
            </a:extLst>
          </p:cNvPr>
          <p:cNvPicPr>
            <a:picLocks noChangeAspect="1"/>
          </p:cNvPicPr>
          <p:nvPr/>
        </p:nvPicPr>
        <p:blipFill>
          <a:blip r:embed="rId6"/>
          <a:stretch>
            <a:fillRect/>
          </a:stretch>
        </p:blipFill>
        <p:spPr>
          <a:xfrm>
            <a:off x="3841978" y="5290938"/>
            <a:ext cx="6754866" cy="1688717"/>
          </a:xfrm>
          <a:prstGeom prst="rect">
            <a:avLst/>
          </a:prstGeom>
        </p:spPr>
      </p:pic>
      <p:sp>
        <p:nvSpPr>
          <p:cNvPr id="30" name="Text Placeholder 15">
            <a:extLst>
              <a:ext uri="{FF2B5EF4-FFF2-40B4-BE49-F238E27FC236}">
                <a16:creationId xmlns:a16="http://schemas.microsoft.com/office/drawing/2014/main" id="{3239190B-E7B1-D884-0571-8410C00130C7}"/>
              </a:ext>
            </a:extLst>
          </p:cNvPr>
          <p:cNvSpPr txBox="1">
            <a:spLocks/>
          </p:cNvSpPr>
          <p:nvPr/>
        </p:nvSpPr>
        <p:spPr>
          <a:xfrm>
            <a:off x="355341" y="1953585"/>
            <a:ext cx="3589336" cy="4436368"/>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Generalized pop activation</a:t>
            </a:r>
          </a:p>
        </p:txBody>
      </p:sp>
    </p:spTree>
    <p:extLst>
      <p:ext uri="{BB962C8B-B14F-4D97-AF65-F5344CB8AC3E}">
        <p14:creationId xmlns:p14="http://schemas.microsoft.com/office/powerpoint/2010/main" val="3810818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479F593-A263-BC79-ACF5-9A7860E201F1}"/>
              </a:ext>
            </a:extLst>
          </p:cNvPr>
          <p:cNvSpPr>
            <a:spLocks noGrp="1"/>
          </p:cNvSpPr>
          <p:nvPr>
            <p:ph type="title"/>
          </p:nvPr>
        </p:nvSpPr>
        <p:spPr/>
        <p:txBody>
          <a:bodyPr/>
          <a:lstStyle/>
          <a:p>
            <a:r>
              <a:rPr lang="it-IT"/>
              <a:t>Higher centers: MSO from Tan Carney </a:t>
            </a:r>
          </a:p>
        </p:txBody>
      </p:sp>
      <p:sp>
        <p:nvSpPr>
          <p:cNvPr id="4" name="Segnaposto data 3">
            <a:extLst>
              <a:ext uri="{FF2B5EF4-FFF2-40B4-BE49-F238E27FC236}">
                <a16:creationId xmlns:a16="http://schemas.microsoft.com/office/drawing/2014/main" id="{E3A72444-336F-D9FC-BDD2-10492B15F38A}"/>
              </a:ext>
            </a:extLst>
          </p:cNvPr>
          <p:cNvSpPr>
            <a:spLocks noGrp="1"/>
          </p:cNvSpPr>
          <p:nvPr>
            <p:ph type="dt" sz="half" idx="10"/>
          </p:nvPr>
        </p:nvSpPr>
        <p:spPr/>
        <p:txBody>
          <a:bodyPr/>
          <a:lstStyle/>
          <a:p>
            <a:fld id="{04BB8553-E98C-4139-8D88-5845AB35B361}" type="datetime1">
              <a:rPr lang="it-IT" smtClean="0"/>
              <a:t>16/12/2024</a:t>
            </a:fld>
            <a:endParaRPr lang="it-IT"/>
          </a:p>
        </p:txBody>
      </p:sp>
      <p:sp>
        <p:nvSpPr>
          <p:cNvPr id="5" name="Segnaposto piè di pagina 4">
            <a:extLst>
              <a:ext uri="{FF2B5EF4-FFF2-40B4-BE49-F238E27FC236}">
                <a16:creationId xmlns:a16="http://schemas.microsoft.com/office/drawing/2014/main" id="{1893B58D-D1C3-54F3-81FA-719B2DE995C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6E7F4B67-CA1B-5F8B-0296-BB441985EC29}"/>
              </a:ext>
            </a:extLst>
          </p:cNvPr>
          <p:cNvSpPr>
            <a:spLocks noGrp="1"/>
          </p:cNvSpPr>
          <p:nvPr>
            <p:ph type="sldNum" sz="quarter" idx="12"/>
          </p:nvPr>
        </p:nvSpPr>
        <p:spPr/>
        <p:txBody>
          <a:bodyPr/>
          <a:lstStyle/>
          <a:p>
            <a:fld id="{3135EEA2-8D42-4D46-95A6-66E65FDC5EB1}" type="slidenum">
              <a:rPr lang="it-IT" smtClean="0"/>
              <a:t>49</a:t>
            </a:fld>
            <a:endParaRPr lang="it-IT"/>
          </a:p>
        </p:txBody>
      </p:sp>
      <p:sp>
        <p:nvSpPr>
          <p:cNvPr id="17" name="TextBox 16">
            <a:extLst>
              <a:ext uri="{FF2B5EF4-FFF2-40B4-BE49-F238E27FC236}">
                <a16:creationId xmlns:a16="http://schemas.microsoft.com/office/drawing/2014/main" id="{1C250D97-A54A-CCBA-73EA-33D65663D965}"/>
              </a:ext>
            </a:extLst>
          </p:cNvPr>
          <p:cNvSpPr txBox="1"/>
          <p:nvPr/>
        </p:nvSpPr>
        <p:spPr>
          <a:xfrm>
            <a:off x="10454662" y="1829742"/>
            <a:ext cx="1402374" cy="461665"/>
          </a:xfrm>
          <a:prstGeom prst="rect">
            <a:avLst/>
          </a:prstGeom>
          <a:noFill/>
        </p:spPr>
        <p:txBody>
          <a:bodyPr wrap="square" rtlCol="0">
            <a:spAutoFit/>
          </a:bodyPr>
          <a:lstStyle/>
          <a:p>
            <a:pPr algn="r"/>
            <a:r>
              <a:rPr lang="en-US" sz="2400"/>
              <a:t>100 Hz</a:t>
            </a:r>
          </a:p>
        </p:txBody>
      </p:sp>
      <p:sp>
        <p:nvSpPr>
          <p:cNvPr id="18" name="TextBox 17">
            <a:extLst>
              <a:ext uri="{FF2B5EF4-FFF2-40B4-BE49-F238E27FC236}">
                <a16:creationId xmlns:a16="http://schemas.microsoft.com/office/drawing/2014/main" id="{03FB4961-2E00-ECDA-36AD-7CAEEC16F470}"/>
              </a:ext>
            </a:extLst>
          </p:cNvPr>
          <p:cNvSpPr txBox="1"/>
          <p:nvPr/>
        </p:nvSpPr>
        <p:spPr>
          <a:xfrm>
            <a:off x="10454662" y="3198167"/>
            <a:ext cx="1402374" cy="461665"/>
          </a:xfrm>
          <a:prstGeom prst="rect">
            <a:avLst/>
          </a:prstGeom>
          <a:noFill/>
        </p:spPr>
        <p:txBody>
          <a:bodyPr wrap="square" rtlCol="0">
            <a:spAutoFit/>
          </a:bodyPr>
          <a:lstStyle/>
          <a:p>
            <a:pPr algn="r"/>
            <a:r>
              <a:rPr lang="en-US" sz="2400"/>
              <a:t>500 Hz</a:t>
            </a:r>
          </a:p>
        </p:txBody>
      </p:sp>
      <p:sp>
        <p:nvSpPr>
          <p:cNvPr id="19" name="TextBox 18">
            <a:extLst>
              <a:ext uri="{FF2B5EF4-FFF2-40B4-BE49-F238E27FC236}">
                <a16:creationId xmlns:a16="http://schemas.microsoft.com/office/drawing/2014/main" id="{9DA00287-3C90-22DF-26F8-B32E8DEFCA8A}"/>
              </a:ext>
            </a:extLst>
          </p:cNvPr>
          <p:cNvSpPr txBox="1"/>
          <p:nvPr/>
        </p:nvSpPr>
        <p:spPr>
          <a:xfrm>
            <a:off x="10455426" y="4538663"/>
            <a:ext cx="1402374" cy="461665"/>
          </a:xfrm>
          <a:prstGeom prst="rect">
            <a:avLst/>
          </a:prstGeom>
          <a:noFill/>
        </p:spPr>
        <p:txBody>
          <a:bodyPr wrap="square" rtlCol="0">
            <a:spAutoFit/>
          </a:bodyPr>
          <a:lstStyle/>
          <a:p>
            <a:pPr algn="r"/>
            <a:r>
              <a:rPr lang="en-US" sz="2400"/>
              <a:t>800 Hz</a:t>
            </a:r>
          </a:p>
        </p:txBody>
      </p:sp>
      <p:sp>
        <p:nvSpPr>
          <p:cNvPr id="20" name="TextBox 19">
            <a:extLst>
              <a:ext uri="{FF2B5EF4-FFF2-40B4-BE49-F238E27FC236}">
                <a16:creationId xmlns:a16="http://schemas.microsoft.com/office/drawing/2014/main" id="{226147E4-440B-0204-74A0-269B94B8F4F2}"/>
              </a:ext>
            </a:extLst>
          </p:cNvPr>
          <p:cNvSpPr txBox="1"/>
          <p:nvPr/>
        </p:nvSpPr>
        <p:spPr>
          <a:xfrm>
            <a:off x="10454662" y="5741257"/>
            <a:ext cx="1402374" cy="461665"/>
          </a:xfrm>
          <a:prstGeom prst="rect">
            <a:avLst/>
          </a:prstGeom>
          <a:noFill/>
        </p:spPr>
        <p:txBody>
          <a:bodyPr wrap="square" rtlCol="0">
            <a:spAutoFit/>
          </a:bodyPr>
          <a:lstStyle/>
          <a:p>
            <a:pPr algn="r"/>
            <a:r>
              <a:rPr lang="en-US" sz="2400"/>
              <a:t>1000 Hz</a:t>
            </a:r>
          </a:p>
        </p:txBody>
      </p:sp>
      <p:grpSp>
        <p:nvGrpSpPr>
          <p:cNvPr id="2" name="Group 1">
            <a:extLst>
              <a:ext uri="{FF2B5EF4-FFF2-40B4-BE49-F238E27FC236}">
                <a16:creationId xmlns:a16="http://schemas.microsoft.com/office/drawing/2014/main" id="{928B197D-593D-01F3-F6B4-5312F066FA10}"/>
              </a:ext>
            </a:extLst>
          </p:cNvPr>
          <p:cNvGrpSpPr/>
          <p:nvPr/>
        </p:nvGrpSpPr>
        <p:grpSpPr>
          <a:xfrm>
            <a:off x="10454662" y="6203774"/>
            <a:ext cx="1620289" cy="614538"/>
            <a:chOff x="8061960" y="633164"/>
            <a:chExt cx="1620289" cy="840083"/>
          </a:xfrm>
        </p:grpSpPr>
        <p:sp>
          <p:nvSpPr>
            <p:cNvPr id="7" name="Rectangle: Rounded Corners 6">
              <a:extLst>
                <a:ext uri="{FF2B5EF4-FFF2-40B4-BE49-F238E27FC236}">
                  <a16:creationId xmlns:a16="http://schemas.microsoft.com/office/drawing/2014/main" id="{48D787CE-DAC3-BEE4-E16E-B722FC9D4374}"/>
                </a:ext>
              </a:extLst>
            </p:cNvPr>
            <p:cNvSpPr/>
            <p:nvPr/>
          </p:nvSpPr>
          <p:spPr>
            <a:xfrm>
              <a:off x="8061960" y="633164"/>
              <a:ext cx="1620289" cy="840083"/>
            </a:xfrm>
            <a:prstGeom prst="round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6BFC8ED0-D416-B202-B630-3BA1263E8020}"/>
                </a:ext>
              </a:extLst>
            </p:cNvPr>
            <p:cNvGrpSpPr/>
            <p:nvPr/>
          </p:nvGrpSpPr>
          <p:grpSpPr>
            <a:xfrm>
              <a:off x="8269085" y="667606"/>
              <a:ext cx="1288473" cy="369332"/>
              <a:chOff x="8269085" y="667606"/>
              <a:chExt cx="1288473" cy="369332"/>
            </a:xfrm>
          </p:grpSpPr>
          <p:sp>
            <p:nvSpPr>
              <p:cNvPr id="21" name="TextBox 20">
                <a:extLst>
                  <a:ext uri="{FF2B5EF4-FFF2-40B4-BE49-F238E27FC236}">
                    <a16:creationId xmlns:a16="http://schemas.microsoft.com/office/drawing/2014/main" id="{DBA85A4A-1C5E-553A-07FA-5FD6D5451842}"/>
                  </a:ext>
                </a:extLst>
              </p:cNvPr>
              <p:cNvSpPr txBox="1"/>
              <p:nvPr/>
            </p:nvSpPr>
            <p:spPr>
              <a:xfrm>
                <a:off x="8751224" y="667606"/>
                <a:ext cx="806334" cy="369332"/>
              </a:xfrm>
              <a:prstGeom prst="rect">
                <a:avLst/>
              </a:prstGeom>
              <a:noFill/>
            </p:spPr>
            <p:txBody>
              <a:bodyPr wrap="square" rtlCol="0">
                <a:spAutoFit/>
              </a:bodyPr>
              <a:lstStyle/>
              <a:p>
                <a:r>
                  <a:rPr lang="en-US"/>
                  <a:t>LEFT</a:t>
                </a:r>
              </a:p>
            </p:txBody>
          </p:sp>
          <p:cxnSp>
            <p:nvCxnSpPr>
              <p:cNvPr id="22" name="Straight Connector 21">
                <a:extLst>
                  <a:ext uri="{FF2B5EF4-FFF2-40B4-BE49-F238E27FC236}">
                    <a16:creationId xmlns:a16="http://schemas.microsoft.com/office/drawing/2014/main" id="{5A6C24AD-AB26-76DE-6E28-6E07004D2DBF}"/>
                  </a:ext>
                </a:extLst>
              </p:cNvPr>
              <p:cNvCxnSpPr>
                <a:cxnSpLocks/>
              </p:cNvCxnSpPr>
              <p:nvPr/>
            </p:nvCxnSpPr>
            <p:spPr>
              <a:xfrm>
                <a:off x="8269085" y="887673"/>
                <a:ext cx="425612"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28DA902-8419-ADD1-855C-927C8E5C118A}"/>
                </a:ext>
              </a:extLst>
            </p:cNvPr>
            <p:cNvGrpSpPr/>
            <p:nvPr/>
          </p:nvGrpSpPr>
          <p:grpSpPr>
            <a:xfrm>
              <a:off x="8269085" y="1038449"/>
              <a:ext cx="1376033" cy="369332"/>
              <a:chOff x="8269085" y="1038449"/>
              <a:chExt cx="1376033" cy="369332"/>
            </a:xfrm>
          </p:grpSpPr>
          <p:sp>
            <p:nvSpPr>
              <p:cNvPr id="10" name="TextBox 9">
                <a:extLst>
                  <a:ext uri="{FF2B5EF4-FFF2-40B4-BE49-F238E27FC236}">
                    <a16:creationId xmlns:a16="http://schemas.microsoft.com/office/drawing/2014/main" id="{708E14A3-EBD2-BD77-DEF4-8F3B1613A165}"/>
                  </a:ext>
                </a:extLst>
              </p:cNvPr>
              <p:cNvSpPr txBox="1"/>
              <p:nvPr/>
            </p:nvSpPr>
            <p:spPr>
              <a:xfrm>
                <a:off x="8731828" y="1038449"/>
                <a:ext cx="913290" cy="369332"/>
              </a:xfrm>
              <a:prstGeom prst="rect">
                <a:avLst/>
              </a:prstGeom>
              <a:noFill/>
            </p:spPr>
            <p:txBody>
              <a:bodyPr wrap="square" rtlCol="0">
                <a:spAutoFit/>
              </a:bodyPr>
              <a:lstStyle/>
              <a:p>
                <a:r>
                  <a:rPr lang="en-US"/>
                  <a:t>RIGHT</a:t>
                </a:r>
              </a:p>
            </p:txBody>
          </p:sp>
          <p:cxnSp>
            <p:nvCxnSpPr>
              <p:cNvPr id="15" name="Straight Connector 14">
                <a:extLst>
                  <a:ext uri="{FF2B5EF4-FFF2-40B4-BE49-F238E27FC236}">
                    <a16:creationId xmlns:a16="http://schemas.microsoft.com/office/drawing/2014/main" id="{68FD8498-8D3B-8764-2E03-500513515CDC}"/>
                  </a:ext>
                </a:extLst>
              </p:cNvPr>
              <p:cNvCxnSpPr>
                <a:cxnSpLocks/>
              </p:cNvCxnSpPr>
              <p:nvPr/>
            </p:nvCxnSpPr>
            <p:spPr>
              <a:xfrm>
                <a:off x="8269085" y="1252759"/>
                <a:ext cx="425612" cy="0"/>
              </a:xfrm>
              <a:prstGeom prst="line">
                <a:avLst/>
              </a:prstGeom>
              <a:ln w="38100">
                <a:solidFill>
                  <a:srgbClr val="FF850B"/>
                </a:solidFill>
              </a:ln>
            </p:spPr>
            <p:style>
              <a:lnRef idx="1">
                <a:schemeClr val="accent1"/>
              </a:lnRef>
              <a:fillRef idx="0">
                <a:schemeClr val="accent1"/>
              </a:fillRef>
              <a:effectRef idx="0">
                <a:schemeClr val="accent1"/>
              </a:effectRef>
              <a:fontRef idx="minor">
                <a:schemeClr val="tx1"/>
              </a:fontRef>
            </p:style>
          </p:cxnSp>
        </p:grpSp>
      </p:grpSp>
      <p:cxnSp>
        <p:nvCxnSpPr>
          <p:cNvPr id="23" name="Straight Connector 22">
            <a:extLst>
              <a:ext uri="{FF2B5EF4-FFF2-40B4-BE49-F238E27FC236}">
                <a16:creationId xmlns:a16="http://schemas.microsoft.com/office/drawing/2014/main" id="{0F35E416-104C-D578-8E60-8C0331D998AD}"/>
              </a:ext>
            </a:extLst>
          </p:cNvPr>
          <p:cNvCxnSpPr>
            <a:cxnSpLocks/>
          </p:cNvCxnSpPr>
          <p:nvPr/>
        </p:nvCxnSpPr>
        <p:spPr>
          <a:xfrm flipV="1">
            <a:off x="7469098" y="1406106"/>
            <a:ext cx="2787710" cy="7216"/>
          </a:xfrm>
          <a:prstGeom prst="line">
            <a:avLst/>
          </a:prstGeom>
          <a:ln w="57150">
            <a:solidFill>
              <a:srgbClr val="6949AE"/>
            </a:solidFill>
          </a:ln>
        </p:spPr>
        <p:style>
          <a:lnRef idx="1">
            <a:schemeClr val="accent1"/>
          </a:lnRef>
          <a:fillRef idx="0">
            <a:schemeClr val="accent1"/>
          </a:fillRef>
          <a:effectRef idx="0">
            <a:schemeClr val="accent1"/>
          </a:effectRef>
          <a:fontRef idx="minor">
            <a:schemeClr val="tx1"/>
          </a:fontRef>
        </p:style>
      </p:cxnSp>
      <p:pic>
        <p:nvPicPr>
          <p:cNvPr id="11" name="Immagine 10" descr="Immagine che contiene linea, diagramma, Diagramma&#10;&#10;Descrizione generata automaticamente">
            <a:extLst>
              <a:ext uri="{FF2B5EF4-FFF2-40B4-BE49-F238E27FC236}">
                <a16:creationId xmlns:a16="http://schemas.microsoft.com/office/drawing/2014/main" id="{03746E69-3616-887C-519E-2AC9F87B1DCF}"/>
              </a:ext>
            </a:extLst>
          </p:cNvPr>
          <p:cNvPicPr>
            <a:picLocks noChangeAspect="1"/>
          </p:cNvPicPr>
          <p:nvPr/>
        </p:nvPicPr>
        <p:blipFill>
          <a:blip r:embed="rId3"/>
          <a:stretch>
            <a:fillRect/>
          </a:stretch>
        </p:blipFill>
        <p:spPr>
          <a:xfrm>
            <a:off x="3914140" y="1321993"/>
            <a:ext cx="6096000" cy="1524000"/>
          </a:xfrm>
          <a:prstGeom prst="rect">
            <a:avLst/>
          </a:prstGeom>
        </p:spPr>
      </p:pic>
      <p:pic>
        <p:nvPicPr>
          <p:cNvPr id="12" name="Immagine 11">
            <a:extLst>
              <a:ext uri="{FF2B5EF4-FFF2-40B4-BE49-F238E27FC236}">
                <a16:creationId xmlns:a16="http://schemas.microsoft.com/office/drawing/2014/main" id="{785E80EC-8C71-3DC6-0E55-51ABFAC097EE}"/>
              </a:ext>
            </a:extLst>
          </p:cNvPr>
          <p:cNvPicPr>
            <a:picLocks noChangeAspect="1"/>
          </p:cNvPicPr>
          <p:nvPr/>
        </p:nvPicPr>
        <p:blipFill>
          <a:blip r:embed="rId4"/>
          <a:stretch>
            <a:fillRect/>
          </a:stretch>
        </p:blipFill>
        <p:spPr>
          <a:xfrm>
            <a:off x="3904730" y="2656840"/>
            <a:ext cx="6096000" cy="1524000"/>
          </a:xfrm>
          <a:prstGeom prst="rect">
            <a:avLst/>
          </a:prstGeom>
        </p:spPr>
      </p:pic>
      <p:pic>
        <p:nvPicPr>
          <p:cNvPr id="13" name="Immagine 12">
            <a:extLst>
              <a:ext uri="{FF2B5EF4-FFF2-40B4-BE49-F238E27FC236}">
                <a16:creationId xmlns:a16="http://schemas.microsoft.com/office/drawing/2014/main" id="{0AFDE5BE-3167-5CCE-17E8-314B1883F80E}"/>
              </a:ext>
            </a:extLst>
          </p:cNvPr>
          <p:cNvPicPr>
            <a:picLocks noChangeAspect="1"/>
          </p:cNvPicPr>
          <p:nvPr/>
        </p:nvPicPr>
        <p:blipFill>
          <a:blip r:embed="rId5"/>
          <a:stretch>
            <a:fillRect/>
          </a:stretch>
        </p:blipFill>
        <p:spPr>
          <a:xfrm>
            <a:off x="3910185" y="4012007"/>
            <a:ext cx="6096000" cy="1524000"/>
          </a:xfrm>
          <a:prstGeom prst="rect">
            <a:avLst/>
          </a:prstGeom>
        </p:spPr>
      </p:pic>
      <p:pic>
        <p:nvPicPr>
          <p:cNvPr id="14" name="Immagine 13">
            <a:extLst>
              <a:ext uri="{FF2B5EF4-FFF2-40B4-BE49-F238E27FC236}">
                <a16:creationId xmlns:a16="http://schemas.microsoft.com/office/drawing/2014/main" id="{31734F70-EF2F-44F6-7651-2C32F08AD65F}"/>
              </a:ext>
            </a:extLst>
          </p:cNvPr>
          <p:cNvPicPr>
            <a:picLocks noChangeAspect="1"/>
          </p:cNvPicPr>
          <p:nvPr/>
        </p:nvPicPr>
        <p:blipFill>
          <a:blip r:embed="rId6"/>
          <a:stretch>
            <a:fillRect/>
          </a:stretch>
        </p:blipFill>
        <p:spPr>
          <a:xfrm>
            <a:off x="3914890" y="5351807"/>
            <a:ext cx="6096000" cy="1524000"/>
          </a:xfrm>
          <a:prstGeom prst="rect">
            <a:avLst/>
          </a:prstGeom>
        </p:spPr>
      </p:pic>
      <p:sp>
        <p:nvSpPr>
          <p:cNvPr id="30" name="Text Placeholder 15">
            <a:extLst>
              <a:ext uri="{FF2B5EF4-FFF2-40B4-BE49-F238E27FC236}">
                <a16:creationId xmlns:a16="http://schemas.microsoft.com/office/drawing/2014/main" id="{408C383C-0C64-B4AA-A33A-F361BB73D4E2}"/>
              </a:ext>
            </a:extLst>
          </p:cNvPr>
          <p:cNvSpPr txBox="1">
            <a:spLocks/>
          </p:cNvSpPr>
          <p:nvPr/>
        </p:nvSpPr>
        <p:spPr>
          <a:xfrm>
            <a:off x="355341" y="1953585"/>
            <a:ext cx="3589336" cy="4436368"/>
          </a:xfrm>
          <a:prstGeom prst="rect">
            <a:avLst/>
          </a:prstGeom>
        </p:spPr>
        <p:txBody>
          <a:bodyPr vert="horz" lIns="0" tIns="0" rIns="0" bIns="0" rtlCol="0">
            <a:noAutofit/>
          </a:bodyPr>
          <a:lstStyle>
            <a:lvl1pPr marL="342900" indent="-342900" algn="l" defTabSz="914400" rtl="0" eaLnBrk="1" latinLnBrk="0" hangingPunct="1">
              <a:lnSpc>
                <a:spcPct val="120000"/>
              </a:lnSpc>
              <a:spcBef>
                <a:spcPts val="0"/>
              </a:spcBef>
              <a:buFont typeface="Arial" panose="020B0604020202020204" pitchFamily="34" charset="0"/>
              <a:buAutoNum type="arabicPeriod"/>
              <a:defRPr lang="it-IT" sz="2400" b="1"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Generalized pop activation</a:t>
            </a:r>
          </a:p>
          <a:p>
            <a:r>
              <a:rPr lang="en-US"/>
              <a:t>Degrades with higher frequency (expected)</a:t>
            </a:r>
          </a:p>
          <a:p>
            <a:r>
              <a:rPr lang="en-US"/>
              <a:t>Contralateral favoring</a:t>
            </a:r>
          </a:p>
          <a:p>
            <a:r>
              <a:rPr lang="en-US"/>
              <a:t>Tan-Carney based remains active at higher </a:t>
            </a:r>
            <a:r>
              <a:rPr lang="en-US" err="1"/>
              <a:t>freqs</a:t>
            </a:r>
            <a:endParaRPr lang="en-US"/>
          </a:p>
        </p:txBody>
      </p:sp>
    </p:spTree>
    <p:extLst>
      <p:ext uri="{BB962C8B-B14F-4D97-AF65-F5344CB8AC3E}">
        <p14:creationId xmlns:p14="http://schemas.microsoft.com/office/powerpoint/2010/main" val="479570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E219054-220C-0AB6-7FBB-E7E09D51B59B}"/>
              </a:ext>
            </a:extLst>
          </p:cNvPr>
          <p:cNvSpPr>
            <a:spLocks noGrp="1"/>
          </p:cNvSpPr>
          <p:nvPr>
            <p:ph type="title"/>
          </p:nvPr>
        </p:nvSpPr>
        <p:spPr/>
        <p:txBody>
          <a:bodyPr/>
          <a:lstStyle/>
          <a:p>
            <a:r>
              <a:rPr lang="it-IT" err="1"/>
              <a:t>Auditory</a:t>
            </a:r>
            <a:r>
              <a:rPr lang="it-IT"/>
              <a:t> </a:t>
            </a:r>
            <a:r>
              <a:rPr lang="it-IT" err="1"/>
              <a:t>Cues</a:t>
            </a:r>
          </a:p>
        </p:txBody>
      </p:sp>
      <p:sp>
        <p:nvSpPr>
          <p:cNvPr id="4" name="Segnaposto data 3">
            <a:extLst>
              <a:ext uri="{FF2B5EF4-FFF2-40B4-BE49-F238E27FC236}">
                <a16:creationId xmlns:a16="http://schemas.microsoft.com/office/drawing/2014/main" id="{7E0ABFD9-8050-3F76-397C-831449DAEAFE}"/>
              </a:ext>
            </a:extLst>
          </p:cNvPr>
          <p:cNvSpPr>
            <a:spLocks noGrp="1"/>
          </p:cNvSpPr>
          <p:nvPr>
            <p:ph type="dt" sz="half" idx="10"/>
          </p:nvPr>
        </p:nvSpPr>
        <p:spPr/>
        <p:txBody>
          <a:bodyPr/>
          <a:lstStyle/>
          <a:p>
            <a:fld id="{DA1F3586-265D-4418-A445-ADB7A234A0AE}" type="datetime1">
              <a:rPr lang="it-IT" smtClean="0"/>
              <a:t>16/12/2024</a:t>
            </a:fld>
            <a:endParaRPr lang="it-IT"/>
          </a:p>
        </p:txBody>
      </p:sp>
      <p:sp>
        <p:nvSpPr>
          <p:cNvPr id="5" name="Segnaposto piè di pagina 4">
            <a:extLst>
              <a:ext uri="{FF2B5EF4-FFF2-40B4-BE49-F238E27FC236}">
                <a16:creationId xmlns:a16="http://schemas.microsoft.com/office/drawing/2014/main" id="{0EB64AA7-F269-A370-14E4-14CB32E8D9A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03A10420-D066-62FF-88B4-5546453D44F7}"/>
              </a:ext>
            </a:extLst>
          </p:cNvPr>
          <p:cNvSpPr>
            <a:spLocks noGrp="1"/>
          </p:cNvSpPr>
          <p:nvPr>
            <p:ph type="sldNum" sz="quarter" idx="12"/>
          </p:nvPr>
        </p:nvSpPr>
        <p:spPr/>
        <p:txBody>
          <a:bodyPr/>
          <a:lstStyle/>
          <a:p>
            <a:fld id="{3135EEA2-8D42-4D46-95A6-66E65FDC5EB1}" type="slidenum">
              <a:rPr lang="it-IT" smtClean="0"/>
              <a:t>5</a:t>
            </a:fld>
            <a:endParaRPr lang="it-IT"/>
          </a:p>
        </p:txBody>
      </p:sp>
      <p:grpSp>
        <p:nvGrpSpPr>
          <p:cNvPr id="15" name="Group 14">
            <a:extLst>
              <a:ext uri="{FF2B5EF4-FFF2-40B4-BE49-F238E27FC236}">
                <a16:creationId xmlns:a16="http://schemas.microsoft.com/office/drawing/2014/main" id="{E0F1FA4F-20B3-A814-847F-456DF17FEDB7}"/>
              </a:ext>
            </a:extLst>
          </p:cNvPr>
          <p:cNvGrpSpPr/>
          <p:nvPr/>
        </p:nvGrpSpPr>
        <p:grpSpPr>
          <a:xfrm>
            <a:off x="4057244" y="2107096"/>
            <a:ext cx="3485346" cy="4023462"/>
            <a:chOff x="8706654" y="1800585"/>
            <a:chExt cx="3485346" cy="4023462"/>
          </a:xfrm>
        </p:grpSpPr>
        <p:pic>
          <p:nvPicPr>
            <p:cNvPr id="7" name="Immagine 8" descr="Immagine che contiene testo, schermata, diagramma, Carattere&#10;&#10;Descrizione generata automaticamente">
              <a:extLst>
                <a:ext uri="{FF2B5EF4-FFF2-40B4-BE49-F238E27FC236}">
                  <a16:creationId xmlns:a16="http://schemas.microsoft.com/office/drawing/2014/main" id="{7E260AA2-5B32-DDD1-519E-158B7732DC64}"/>
                </a:ext>
              </a:extLst>
            </p:cNvPr>
            <p:cNvPicPr>
              <a:picLocks noChangeAspect="1"/>
            </p:cNvPicPr>
            <p:nvPr/>
          </p:nvPicPr>
          <p:blipFill>
            <a:blip r:embed="rId3"/>
            <a:srcRect l="68227"/>
            <a:stretch/>
          </p:blipFill>
          <p:spPr>
            <a:xfrm>
              <a:off x="8706654" y="1800585"/>
              <a:ext cx="3485346" cy="4023462"/>
            </a:xfrm>
            <a:prstGeom prst="rect">
              <a:avLst/>
            </a:prstGeom>
            <a:ln>
              <a:noFill/>
              <a:extLst>
                <a:ext uri="{C807C97D-BFC1-408E-A445-0C87EB9F89A2}">
                  <ask:lineSketchStyleProps xmlns:ask="http://schemas.microsoft.com/office/drawing/2018/sketchyshapes">
                    <ask:type>
                      <ask:lineSketchNone/>
                    </ask:type>
                  </ask:lineSketchStyleProps>
                </a:ext>
              </a:extLst>
            </a:ln>
          </p:spPr>
        </p:pic>
        <p:sp>
          <p:nvSpPr>
            <p:cNvPr id="8" name="Rectangle 7">
              <a:extLst>
                <a:ext uri="{FF2B5EF4-FFF2-40B4-BE49-F238E27FC236}">
                  <a16:creationId xmlns:a16="http://schemas.microsoft.com/office/drawing/2014/main" id="{DF8C8661-C0FD-95C7-2DD8-737D0C4E9E62}"/>
                </a:ext>
              </a:extLst>
            </p:cNvPr>
            <p:cNvSpPr/>
            <p:nvPr/>
          </p:nvSpPr>
          <p:spPr>
            <a:xfrm>
              <a:off x="8781151" y="1800585"/>
              <a:ext cx="387626" cy="3319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609FF25-9DC8-AC7F-DBC1-03C840C8B985}"/>
              </a:ext>
            </a:extLst>
          </p:cNvPr>
          <p:cNvGrpSpPr/>
          <p:nvPr/>
        </p:nvGrpSpPr>
        <p:grpSpPr>
          <a:xfrm>
            <a:off x="334964" y="2051416"/>
            <a:ext cx="3173896" cy="4079142"/>
            <a:chOff x="5208104" y="1744905"/>
            <a:chExt cx="3173896" cy="4079142"/>
          </a:xfrm>
        </p:grpSpPr>
        <p:pic>
          <p:nvPicPr>
            <p:cNvPr id="2" name="Immagine 8" descr="Immagine che contiene testo, schermata, diagramma, Carattere&#10;&#10;Descrizione generata automaticamente">
              <a:extLst>
                <a:ext uri="{FF2B5EF4-FFF2-40B4-BE49-F238E27FC236}">
                  <a16:creationId xmlns:a16="http://schemas.microsoft.com/office/drawing/2014/main" id="{2FC2F4FC-AEF9-0D66-9641-25784603CD61}"/>
                </a:ext>
              </a:extLst>
            </p:cNvPr>
            <p:cNvPicPr>
              <a:picLocks noChangeAspect="1"/>
            </p:cNvPicPr>
            <p:nvPr/>
          </p:nvPicPr>
          <p:blipFill>
            <a:blip r:embed="rId3"/>
            <a:srcRect l="37905" r="33161"/>
            <a:stretch/>
          </p:blipFill>
          <p:spPr>
            <a:xfrm>
              <a:off x="5208104" y="1800585"/>
              <a:ext cx="3173896" cy="4023462"/>
            </a:xfrm>
            <a:prstGeom prst="rect">
              <a:avLst/>
            </a:prstGeom>
            <a:ln>
              <a:noFill/>
              <a:extLst>
                <a:ext uri="{C807C97D-BFC1-408E-A445-0C87EB9F89A2}">
                  <ask:lineSketchStyleProps xmlns:ask="http://schemas.microsoft.com/office/drawing/2018/sketchyshapes">
                    <ask:type>
                      <ask:lineSketchNone/>
                    </ask:type>
                  </ask:lineSketchStyleProps>
                </a:ext>
              </a:extLst>
            </a:ln>
          </p:spPr>
        </p:pic>
        <p:sp>
          <p:nvSpPr>
            <p:cNvPr id="11" name="Rectangle 10">
              <a:extLst>
                <a:ext uri="{FF2B5EF4-FFF2-40B4-BE49-F238E27FC236}">
                  <a16:creationId xmlns:a16="http://schemas.microsoft.com/office/drawing/2014/main" id="{CA31B168-E5FD-3E92-04B8-FEB43D577E37}"/>
                </a:ext>
              </a:extLst>
            </p:cNvPr>
            <p:cNvSpPr/>
            <p:nvPr/>
          </p:nvSpPr>
          <p:spPr>
            <a:xfrm>
              <a:off x="5304158" y="1744905"/>
              <a:ext cx="387626" cy="3319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ADDAE1D-13BC-3180-A3A5-6A6E983B5644}"/>
              </a:ext>
            </a:extLst>
          </p:cNvPr>
          <p:cNvGrpSpPr/>
          <p:nvPr/>
        </p:nvGrpSpPr>
        <p:grpSpPr>
          <a:xfrm>
            <a:off x="7617087" y="2107096"/>
            <a:ext cx="4081889" cy="4023462"/>
            <a:chOff x="897615" y="1648185"/>
            <a:chExt cx="4081889" cy="4023462"/>
          </a:xfrm>
        </p:grpSpPr>
        <p:pic>
          <p:nvPicPr>
            <p:cNvPr id="9" name="Immagine 8" descr="Immagine che contiene testo, schermata, diagramma, Carattere&#10;&#10;Descrizione generata automaticamente">
              <a:extLst>
                <a:ext uri="{FF2B5EF4-FFF2-40B4-BE49-F238E27FC236}">
                  <a16:creationId xmlns:a16="http://schemas.microsoft.com/office/drawing/2014/main" id="{BC25237B-F5C6-114D-8ECB-1252025652B1}"/>
                </a:ext>
              </a:extLst>
            </p:cNvPr>
            <p:cNvPicPr>
              <a:picLocks noChangeAspect="1"/>
            </p:cNvPicPr>
            <p:nvPr/>
          </p:nvPicPr>
          <p:blipFill>
            <a:blip r:embed="rId3"/>
            <a:srcRect r="62790"/>
            <a:stretch/>
          </p:blipFill>
          <p:spPr>
            <a:xfrm>
              <a:off x="897615" y="1648185"/>
              <a:ext cx="4081889" cy="4023462"/>
            </a:xfrm>
            <a:prstGeom prst="rect">
              <a:avLst/>
            </a:prstGeom>
            <a:ln>
              <a:noFill/>
              <a:extLst>
                <a:ext uri="{C807C97D-BFC1-408E-A445-0C87EB9F89A2}">
                  <ask:lineSketchStyleProps xmlns:ask="http://schemas.microsoft.com/office/drawing/2018/sketchyshapes">
                    <ask:type>
                      <ask:lineSketchNone/>
                    </ask:type>
                  </ask:lineSketchStyleProps>
                </a:ext>
              </a:extLst>
            </a:ln>
          </p:spPr>
        </p:pic>
        <p:sp>
          <p:nvSpPr>
            <p:cNvPr id="12" name="Rectangle 11">
              <a:extLst>
                <a:ext uri="{FF2B5EF4-FFF2-40B4-BE49-F238E27FC236}">
                  <a16:creationId xmlns:a16="http://schemas.microsoft.com/office/drawing/2014/main" id="{07E6D1A4-A28B-B9AD-D100-782B771C4858}"/>
                </a:ext>
              </a:extLst>
            </p:cNvPr>
            <p:cNvSpPr/>
            <p:nvPr/>
          </p:nvSpPr>
          <p:spPr>
            <a:xfrm>
              <a:off x="1173737" y="1652111"/>
              <a:ext cx="387626" cy="3319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 name="CasellaDiTesto 9">
            <a:extLst>
              <a:ext uri="{FF2B5EF4-FFF2-40B4-BE49-F238E27FC236}">
                <a16:creationId xmlns:a16="http://schemas.microsoft.com/office/drawing/2014/main" id="{2E3D05FF-165C-248D-F05F-8EF5D55F2C27}"/>
              </a:ext>
            </a:extLst>
          </p:cNvPr>
          <p:cNvSpPr txBox="1"/>
          <p:nvPr/>
        </p:nvSpPr>
        <p:spPr>
          <a:xfrm>
            <a:off x="3683057" y="6352373"/>
            <a:ext cx="8481210"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050" err="1">
                <a:ea typeface="+mn-lt"/>
                <a:cs typeface="+mn-lt"/>
              </a:rPr>
              <a:t>Grothe</a:t>
            </a:r>
            <a:r>
              <a:rPr lang="it-IT" sz="1050">
                <a:ea typeface="+mn-lt"/>
                <a:cs typeface="+mn-lt"/>
              </a:rPr>
              <a:t>, B., </a:t>
            </a:r>
            <a:r>
              <a:rPr lang="it-IT" sz="1050" err="1">
                <a:ea typeface="+mn-lt"/>
                <a:cs typeface="+mn-lt"/>
              </a:rPr>
              <a:t>Pecka</a:t>
            </a:r>
            <a:r>
              <a:rPr lang="it-IT" sz="1050">
                <a:ea typeface="+mn-lt"/>
                <a:cs typeface="+mn-lt"/>
              </a:rPr>
              <a:t>, M., </a:t>
            </a:r>
            <a:r>
              <a:rPr lang="it-IT" sz="1050" err="1">
                <a:ea typeface="+mn-lt"/>
                <a:cs typeface="+mn-lt"/>
              </a:rPr>
              <a:t>McAlpine</a:t>
            </a:r>
            <a:r>
              <a:rPr lang="it-IT" sz="1050">
                <a:ea typeface="+mn-lt"/>
                <a:cs typeface="+mn-lt"/>
              </a:rPr>
              <a:t>, D., 2010. </a:t>
            </a:r>
            <a:r>
              <a:rPr lang="it-IT" sz="1050" err="1">
                <a:ea typeface="+mn-lt"/>
                <a:cs typeface="+mn-lt"/>
              </a:rPr>
              <a:t>Mechanisms</a:t>
            </a:r>
            <a:r>
              <a:rPr lang="it-IT" sz="1050">
                <a:ea typeface="+mn-lt"/>
                <a:cs typeface="+mn-lt"/>
              </a:rPr>
              <a:t> of Sound </a:t>
            </a:r>
            <a:r>
              <a:rPr lang="it-IT" sz="1050" err="1">
                <a:ea typeface="+mn-lt"/>
                <a:cs typeface="+mn-lt"/>
              </a:rPr>
              <a:t>Localization</a:t>
            </a:r>
            <a:r>
              <a:rPr lang="it-IT" sz="1050">
                <a:ea typeface="+mn-lt"/>
                <a:cs typeface="+mn-lt"/>
              </a:rPr>
              <a:t> in </a:t>
            </a:r>
            <a:r>
              <a:rPr lang="it-IT" sz="1050" err="1">
                <a:ea typeface="+mn-lt"/>
                <a:cs typeface="+mn-lt"/>
              </a:rPr>
              <a:t>Mammals</a:t>
            </a:r>
            <a:r>
              <a:rPr lang="it-IT" sz="1050">
                <a:ea typeface="+mn-lt"/>
                <a:cs typeface="+mn-lt"/>
              </a:rPr>
              <a:t>. </a:t>
            </a:r>
            <a:r>
              <a:rPr lang="it-IT" sz="1050" err="1">
                <a:ea typeface="+mn-lt"/>
                <a:cs typeface="+mn-lt"/>
              </a:rPr>
              <a:t>Physiological</a:t>
            </a:r>
            <a:r>
              <a:rPr lang="it-IT" sz="1050">
                <a:ea typeface="+mn-lt"/>
                <a:cs typeface="+mn-lt"/>
              </a:rPr>
              <a:t> Reviews 90, 983–1012</a:t>
            </a:r>
            <a:endParaRPr lang="it-IT" sz="1050"/>
          </a:p>
          <a:p>
            <a:endParaRPr lang="it-IT" sz="1050"/>
          </a:p>
        </p:txBody>
      </p:sp>
      <p:sp>
        <p:nvSpPr>
          <p:cNvPr id="18" name="Rettangolo 17">
            <a:extLst>
              <a:ext uri="{FF2B5EF4-FFF2-40B4-BE49-F238E27FC236}">
                <a16:creationId xmlns:a16="http://schemas.microsoft.com/office/drawing/2014/main" id="{5D0AEC70-0CCB-8923-7D15-EED777D51749}"/>
              </a:ext>
            </a:extLst>
          </p:cNvPr>
          <p:cNvSpPr/>
          <p:nvPr/>
        </p:nvSpPr>
        <p:spPr>
          <a:xfrm>
            <a:off x="473918" y="2052347"/>
            <a:ext cx="6948196" cy="3954624"/>
          </a:xfrm>
          <a:prstGeom prst="rect">
            <a:avLst/>
          </a:prstGeom>
          <a:noFill/>
          <a:ln w="28575">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287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0E96790-CABB-6116-7FC3-8875D3A4F46D}"/>
              </a:ext>
            </a:extLst>
          </p:cNvPr>
          <p:cNvSpPr>
            <a:spLocks noGrp="1"/>
          </p:cNvSpPr>
          <p:nvPr>
            <p:ph type="title"/>
          </p:nvPr>
        </p:nvSpPr>
        <p:spPr/>
        <p:txBody>
          <a:bodyPr/>
          <a:lstStyle/>
          <a:p>
            <a:r>
              <a:rPr lang="it-IT" err="1"/>
              <a:t>Cue</a:t>
            </a:r>
            <a:r>
              <a:rPr lang="it-IT"/>
              <a:t> </a:t>
            </a:r>
            <a:r>
              <a:rPr lang="it-IT" err="1"/>
              <a:t>integration</a:t>
            </a:r>
            <a:r>
              <a:rPr lang="it-IT"/>
              <a:t>: </a:t>
            </a:r>
            <a:r>
              <a:rPr lang="it-IT" i="1"/>
              <a:t>LSO</a:t>
            </a:r>
            <a:r>
              <a:rPr lang="it-IT"/>
              <a:t> vs IC</a:t>
            </a:r>
          </a:p>
        </p:txBody>
      </p:sp>
      <p:sp>
        <p:nvSpPr>
          <p:cNvPr id="4" name="Segnaposto data 3">
            <a:extLst>
              <a:ext uri="{FF2B5EF4-FFF2-40B4-BE49-F238E27FC236}">
                <a16:creationId xmlns:a16="http://schemas.microsoft.com/office/drawing/2014/main" id="{0A223AA6-A606-5B7B-88EA-DB3F8ACB9B66}"/>
              </a:ext>
            </a:extLst>
          </p:cNvPr>
          <p:cNvSpPr>
            <a:spLocks noGrp="1"/>
          </p:cNvSpPr>
          <p:nvPr>
            <p:ph type="dt" sz="half" idx="10"/>
          </p:nvPr>
        </p:nvSpPr>
        <p:spPr/>
        <p:txBody>
          <a:bodyPr/>
          <a:lstStyle/>
          <a:p>
            <a:fld id="{DA1F3586-265D-4418-A445-ADB7A234A0AE}" type="datetime1">
              <a:rPr lang="it-IT" smtClean="0"/>
              <a:t>16/12/2024</a:t>
            </a:fld>
            <a:endParaRPr lang="it-IT"/>
          </a:p>
        </p:txBody>
      </p:sp>
      <p:sp>
        <p:nvSpPr>
          <p:cNvPr id="5" name="Segnaposto piè di pagina 4">
            <a:extLst>
              <a:ext uri="{FF2B5EF4-FFF2-40B4-BE49-F238E27FC236}">
                <a16:creationId xmlns:a16="http://schemas.microsoft.com/office/drawing/2014/main" id="{A31AABCD-1787-0256-0C15-1DA8C1A0C7B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1D2EA0DD-CFFD-AA90-7E3D-83176E65DFD0}"/>
              </a:ext>
            </a:extLst>
          </p:cNvPr>
          <p:cNvSpPr>
            <a:spLocks noGrp="1"/>
          </p:cNvSpPr>
          <p:nvPr>
            <p:ph type="sldNum" sz="quarter" idx="12"/>
          </p:nvPr>
        </p:nvSpPr>
        <p:spPr/>
        <p:txBody>
          <a:bodyPr/>
          <a:lstStyle/>
          <a:p>
            <a:fld id="{3135EEA2-8D42-4D46-95A6-66E65FDC5EB1}" type="slidenum">
              <a:rPr lang="it-IT" smtClean="0"/>
              <a:t>50</a:t>
            </a:fld>
            <a:endParaRPr lang="it-IT"/>
          </a:p>
        </p:txBody>
      </p:sp>
      <p:pic>
        <p:nvPicPr>
          <p:cNvPr id="14" name="Segnaposto contenuto 13" descr="Immagine che contiene testo, diagramma, linea, Diagramma&#10;&#10;Descrizione generata automaticamente">
            <a:extLst>
              <a:ext uri="{FF2B5EF4-FFF2-40B4-BE49-F238E27FC236}">
                <a16:creationId xmlns:a16="http://schemas.microsoft.com/office/drawing/2014/main" id="{92EC1F64-C3C9-0597-FA79-7158FD52FA45}"/>
              </a:ext>
            </a:extLst>
          </p:cNvPr>
          <p:cNvPicPr>
            <a:picLocks noGrp="1" noChangeAspect="1"/>
          </p:cNvPicPr>
          <p:nvPr>
            <p:ph idx="1"/>
          </p:nvPr>
        </p:nvPicPr>
        <p:blipFill>
          <a:blip r:embed="rId4"/>
          <a:stretch>
            <a:fillRect/>
          </a:stretch>
        </p:blipFill>
        <p:spPr>
          <a:xfrm>
            <a:off x="1084188" y="1480318"/>
            <a:ext cx="9897050" cy="5314646"/>
          </a:xfrm>
        </p:spPr>
      </p:pic>
    </p:spTree>
    <p:extLst>
      <p:ext uri="{BB962C8B-B14F-4D97-AF65-F5344CB8AC3E}">
        <p14:creationId xmlns:p14="http://schemas.microsoft.com/office/powerpoint/2010/main" val="4184015887"/>
      </p:ext>
    </p:extLst>
  </p:cSld>
  <p:clrMapOvr>
    <a:masterClrMapping/>
  </p:clrMapOvr>
  <p:extLst>
    <p:ext uri="{6950BFC3-D8DA-4A85-94F7-54DA5524770B}">
      <p188:commentRel xmlns:p188="http://schemas.microsoft.com/office/powerpoint/2018/8/main" r:id="rId3"/>
    </p:ext>
  </p:extLs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0E96790-CABB-6116-7FC3-8875D3A4F46D}"/>
              </a:ext>
            </a:extLst>
          </p:cNvPr>
          <p:cNvSpPr>
            <a:spLocks noGrp="1"/>
          </p:cNvSpPr>
          <p:nvPr>
            <p:ph type="title"/>
          </p:nvPr>
        </p:nvSpPr>
        <p:spPr/>
        <p:txBody>
          <a:bodyPr/>
          <a:lstStyle/>
          <a:p>
            <a:r>
              <a:rPr lang="it-IT" err="1"/>
              <a:t>Cue</a:t>
            </a:r>
            <a:r>
              <a:rPr lang="it-IT"/>
              <a:t> </a:t>
            </a:r>
            <a:r>
              <a:rPr lang="it-IT" err="1"/>
              <a:t>integration</a:t>
            </a:r>
            <a:r>
              <a:rPr lang="it-IT"/>
              <a:t>: LSO vs </a:t>
            </a:r>
            <a:r>
              <a:rPr lang="it-IT" i="1"/>
              <a:t>IC</a:t>
            </a:r>
          </a:p>
        </p:txBody>
      </p:sp>
      <p:pic>
        <p:nvPicPr>
          <p:cNvPr id="11" name="Segnaposto contenuto 10" descr="Immagine che contiene testo, diagramma, numero, linea&#10;&#10;Descrizione generata automaticamente">
            <a:extLst>
              <a:ext uri="{FF2B5EF4-FFF2-40B4-BE49-F238E27FC236}">
                <a16:creationId xmlns:a16="http://schemas.microsoft.com/office/drawing/2014/main" id="{A0F718E8-5E1B-5CC0-EA10-B8A826FE59DF}"/>
              </a:ext>
            </a:extLst>
          </p:cNvPr>
          <p:cNvPicPr>
            <a:picLocks noGrp="1" noChangeAspect="1"/>
          </p:cNvPicPr>
          <p:nvPr>
            <p:ph idx="1"/>
          </p:nvPr>
        </p:nvPicPr>
        <p:blipFill>
          <a:blip r:embed="rId4"/>
          <a:stretch>
            <a:fillRect/>
          </a:stretch>
        </p:blipFill>
        <p:spPr>
          <a:xfrm>
            <a:off x="1231729" y="1649595"/>
            <a:ext cx="9654058" cy="5149629"/>
          </a:xfrm>
        </p:spPr>
      </p:pic>
      <p:sp>
        <p:nvSpPr>
          <p:cNvPr id="4" name="Segnaposto data 3">
            <a:extLst>
              <a:ext uri="{FF2B5EF4-FFF2-40B4-BE49-F238E27FC236}">
                <a16:creationId xmlns:a16="http://schemas.microsoft.com/office/drawing/2014/main" id="{0A223AA6-A606-5B7B-88EA-DB3F8ACB9B66}"/>
              </a:ext>
            </a:extLst>
          </p:cNvPr>
          <p:cNvSpPr>
            <a:spLocks noGrp="1"/>
          </p:cNvSpPr>
          <p:nvPr>
            <p:ph type="dt" sz="half" idx="10"/>
          </p:nvPr>
        </p:nvSpPr>
        <p:spPr/>
        <p:txBody>
          <a:bodyPr/>
          <a:lstStyle/>
          <a:p>
            <a:fld id="{DA1F3586-265D-4418-A445-ADB7A234A0AE}" type="datetime1">
              <a:rPr lang="it-IT" smtClean="0"/>
              <a:t>16/12/2024</a:t>
            </a:fld>
            <a:endParaRPr lang="it-IT"/>
          </a:p>
        </p:txBody>
      </p:sp>
      <p:sp>
        <p:nvSpPr>
          <p:cNvPr id="5" name="Segnaposto piè di pagina 4">
            <a:extLst>
              <a:ext uri="{FF2B5EF4-FFF2-40B4-BE49-F238E27FC236}">
                <a16:creationId xmlns:a16="http://schemas.microsoft.com/office/drawing/2014/main" id="{A31AABCD-1787-0256-0C15-1DA8C1A0C7B5}"/>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1D2EA0DD-CFFD-AA90-7E3D-83176E65DFD0}"/>
              </a:ext>
            </a:extLst>
          </p:cNvPr>
          <p:cNvSpPr>
            <a:spLocks noGrp="1"/>
          </p:cNvSpPr>
          <p:nvPr>
            <p:ph type="sldNum" sz="quarter" idx="12"/>
          </p:nvPr>
        </p:nvSpPr>
        <p:spPr/>
        <p:txBody>
          <a:bodyPr/>
          <a:lstStyle/>
          <a:p>
            <a:fld id="{3135EEA2-8D42-4D46-95A6-66E65FDC5EB1}" type="slidenum">
              <a:rPr lang="it-IT" smtClean="0"/>
              <a:t>51</a:t>
            </a:fld>
            <a:endParaRPr lang="it-IT"/>
          </a:p>
        </p:txBody>
      </p:sp>
    </p:spTree>
    <p:extLst>
      <p:ext uri="{BB962C8B-B14F-4D97-AF65-F5344CB8AC3E}">
        <p14:creationId xmlns:p14="http://schemas.microsoft.com/office/powerpoint/2010/main" val="2015727270"/>
      </p:ext>
    </p:extLst>
  </p:cSld>
  <p:clrMapOvr>
    <a:masterClrMapping/>
  </p:clrMapOvr>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CB1C235-E057-6E71-88C1-BCA4C4276953}"/>
              </a:ext>
            </a:extLst>
          </p:cNvPr>
          <p:cNvSpPr>
            <a:spLocks noGrp="1"/>
          </p:cNvSpPr>
          <p:nvPr>
            <p:ph type="title"/>
          </p:nvPr>
        </p:nvSpPr>
        <p:spPr/>
        <p:txBody>
          <a:bodyPr/>
          <a:lstStyle/>
          <a:p>
            <a:r>
              <a:rPr lang="it-IT"/>
              <a:t>Results: LSO-only vs IC (LSO+MSO)</a:t>
            </a:r>
          </a:p>
        </p:txBody>
      </p:sp>
      <p:sp>
        <p:nvSpPr>
          <p:cNvPr id="4" name="Segnaposto data 3">
            <a:extLst>
              <a:ext uri="{FF2B5EF4-FFF2-40B4-BE49-F238E27FC236}">
                <a16:creationId xmlns:a16="http://schemas.microsoft.com/office/drawing/2014/main" id="{59209347-6E6C-B75E-D681-E0D75310F1CA}"/>
              </a:ext>
            </a:extLst>
          </p:cNvPr>
          <p:cNvSpPr>
            <a:spLocks noGrp="1"/>
          </p:cNvSpPr>
          <p:nvPr>
            <p:ph type="dt" sz="half" idx="10"/>
          </p:nvPr>
        </p:nvSpPr>
        <p:spPr/>
        <p:txBody>
          <a:bodyPr/>
          <a:lstStyle/>
          <a:p>
            <a:fld id="{12B592A8-EE92-47F4-8215-7F0415480E46}" type="datetime1">
              <a:rPr lang="it-IT" smtClean="0"/>
              <a:t>16/12/2024</a:t>
            </a:fld>
            <a:endParaRPr lang="it-IT"/>
          </a:p>
        </p:txBody>
      </p:sp>
      <p:sp>
        <p:nvSpPr>
          <p:cNvPr id="5" name="Segnaposto piè di pagina 4">
            <a:extLst>
              <a:ext uri="{FF2B5EF4-FFF2-40B4-BE49-F238E27FC236}">
                <a16:creationId xmlns:a16="http://schemas.microsoft.com/office/drawing/2014/main" id="{9DA78A26-F8CF-8D62-83E8-E902DCDBF89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6" name="Segnaposto numero diapositiva 5">
            <a:extLst>
              <a:ext uri="{FF2B5EF4-FFF2-40B4-BE49-F238E27FC236}">
                <a16:creationId xmlns:a16="http://schemas.microsoft.com/office/drawing/2014/main" id="{26418DFD-347E-B12E-09B5-BFC4049E0798}"/>
              </a:ext>
            </a:extLst>
          </p:cNvPr>
          <p:cNvSpPr>
            <a:spLocks noGrp="1"/>
          </p:cNvSpPr>
          <p:nvPr>
            <p:ph type="sldNum" sz="quarter" idx="12"/>
          </p:nvPr>
        </p:nvSpPr>
        <p:spPr/>
        <p:txBody>
          <a:bodyPr/>
          <a:lstStyle/>
          <a:p>
            <a:fld id="{3135EEA2-8D42-4D46-95A6-66E65FDC5EB1}" type="slidenum">
              <a:rPr lang="it-IT" smtClean="0"/>
              <a:t>52</a:t>
            </a:fld>
            <a:endParaRPr lang="it-IT"/>
          </a:p>
        </p:txBody>
      </p:sp>
      <p:sp>
        <p:nvSpPr>
          <p:cNvPr id="7" name="Segnaposto testo 6">
            <a:extLst>
              <a:ext uri="{FF2B5EF4-FFF2-40B4-BE49-F238E27FC236}">
                <a16:creationId xmlns:a16="http://schemas.microsoft.com/office/drawing/2014/main" id="{6DAB6CBF-12B0-CBBD-3E34-EB1B8E3E6445}"/>
              </a:ext>
            </a:extLst>
          </p:cNvPr>
          <p:cNvSpPr>
            <a:spLocks noGrp="1"/>
          </p:cNvSpPr>
          <p:nvPr>
            <p:ph type="body" sz="quarter" idx="4294967295"/>
          </p:nvPr>
        </p:nvSpPr>
        <p:spPr>
          <a:xfrm>
            <a:off x="582885" y="5025028"/>
            <a:ext cx="3086664" cy="1024682"/>
          </a:xfrm>
        </p:spPr>
        <p:txBody>
          <a:bodyPr vert="horz" lIns="0" tIns="0" rIns="0" bIns="0" rtlCol="0" anchor="t">
            <a:normAutofit fontScale="92500" lnSpcReduction="20000"/>
          </a:bodyPr>
          <a:lstStyle/>
          <a:p>
            <a:pPr algn="ctr"/>
            <a:r>
              <a:rPr lang="it-IT" sz="7200">
                <a:ea typeface="+mn-lt"/>
                <a:cs typeface="+mn-lt"/>
              </a:rPr>
              <a:t>+18.1%</a:t>
            </a:r>
            <a:endParaRPr lang="it-IT" sz="7200"/>
          </a:p>
        </p:txBody>
      </p:sp>
      <p:sp>
        <p:nvSpPr>
          <p:cNvPr id="9" name="Segnaposto testo 8">
            <a:extLst>
              <a:ext uri="{FF2B5EF4-FFF2-40B4-BE49-F238E27FC236}">
                <a16:creationId xmlns:a16="http://schemas.microsoft.com/office/drawing/2014/main" id="{15CA2DD2-0AD9-8716-BE61-B420A1F1DEC1}"/>
              </a:ext>
            </a:extLst>
          </p:cNvPr>
          <p:cNvSpPr>
            <a:spLocks noGrp="1"/>
          </p:cNvSpPr>
          <p:nvPr>
            <p:ph type="body" sz="quarter" idx="15"/>
          </p:nvPr>
        </p:nvSpPr>
        <p:spPr>
          <a:xfrm>
            <a:off x="568643" y="2026318"/>
            <a:ext cx="3100906" cy="441325"/>
          </a:xfrm>
        </p:spPr>
        <p:txBody>
          <a:bodyPr>
            <a:normAutofit fontScale="92500" lnSpcReduction="10000"/>
          </a:bodyPr>
          <a:lstStyle/>
          <a:p>
            <a:r>
              <a:rPr lang="it-IT"/>
              <a:t>STEEPNESS</a:t>
            </a:r>
          </a:p>
        </p:txBody>
      </p:sp>
      <p:sp>
        <p:nvSpPr>
          <p:cNvPr id="11" name="Segnaposto testo 10">
            <a:extLst>
              <a:ext uri="{FF2B5EF4-FFF2-40B4-BE49-F238E27FC236}">
                <a16:creationId xmlns:a16="http://schemas.microsoft.com/office/drawing/2014/main" id="{68A67002-6A77-8E33-6857-08E41B129508}"/>
              </a:ext>
            </a:extLst>
          </p:cNvPr>
          <p:cNvSpPr>
            <a:spLocks noGrp="1"/>
          </p:cNvSpPr>
          <p:nvPr>
            <p:ph type="body" sz="quarter" idx="17"/>
          </p:nvPr>
        </p:nvSpPr>
        <p:spPr>
          <a:xfrm>
            <a:off x="4544437" y="2026318"/>
            <a:ext cx="3100906" cy="441325"/>
          </a:xfrm>
        </p:spPr>
        <p:txBody>
          <a:bodyPr/>
          <a:lstStyle/>
          <a:p>
            <a:r>
              <a:rPr lang="it-IT"/>
              <a:t>RANGE</a:t>
            </a:r>
          </a:p>
        </p:txBody>
      </p:sp>
      <p:sp>
        <p:nvSpPr>
          <p:cNvPr id="13" name="Segnaposto testo 12">
            <a:extLst>
              <a:ext uri="{FF2B5EF4-FFF2-40B4-BE49-F238E27FC236}">
                <a16:creationId xmlns:a16="http://schemas.microsoft.com/office/drawing/2014/main" id="{D3663479-9C9A-A17F-0806-E47A0F56848B}"/>
              </a:ext>
            </a:extLst>
          </p:cNvPr>
          <p:cNvSpPr>
            <a:spLocks noGrp="1"/>
          </p:cNvSpPr>
          <p:nvPr>
            <p:ph type="body" sz="quarter" idx="19"/>
          </p:nvPr>
        </p:nvSpPr>
        <p:spPr>
          <a:xfrm>
            <a:off x="8376212" y="1648879"/>
            <a:ext cx="3257578" cy="1025287"/>
          </a:xfrm>
        </p:spPr>
        <p:txBody>
          <a:bodyPr>
            <a:normAutofit/>
          </a:bodyPr>
          <a:lstStyle/>
          <a:p>
            <a:r>
              <a:rPr lang="it-IT"/>
              <a:t>ZERO-CROSSING ACCURACY</a:t>
            </a:r>
          </a:p>
        </p:txBody>
      </p:sp>
      <p:sp>
        <p:nvSpPr>
          <p:cNvPr id="14" name="Segnaposto testo 6">
            <a:extLst>
              <a:ext uri="{FF2B5EF4-FFF2-40B4-BE49-F238E27FC236}">
                <a16:creationId xmlns:a16="http://schemas.microsoft.com/office/drawing/2014/main" id="{65C69DE0-A874-20B5-475F-A8BAF162C832}"/>
              </a:ext>
            </a:extLst>
          </p:cNvPr>
          <p:cNvSpPr txBox="1">
            <a:spLocks/>
          </p:cNvSpPr>
          <p:nvPr/>
        </p:nvSpPr>
        <p:spPr>
          <a:xfrm>
            <a:off x="4544436" y="5025028"/>
            <a:ext cx="3086664" cy="1024682"/>
          </a:xfrm>
          <a:prstGeom prst="rect">
            <a:avLst/>
          </a:prstGeom>
        </p:spPr>
        <p:txBody>
          <a:bodyPr vert="horz" lIns="0" tIns="0" rIns="0" bIns="0" rtlCol="0" anchor="t">
            <a:normAutofit fontScale="92500" lnSpcReduction="20000"/>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it-IT" sz="7200">
                <a:ea typeface="+mn-lt"/>
                <a:cs typeface="+mn-lt"/>
              </a:rPr>
              <a:t>-15.5%</a:t>
            </a:r>
            <a:endParaRPr lang="it-IT" sz="7200"/>
          </a:p>
        </p:txBody>
      </p:sp>
      <p:sp>
        <p:nvSpPr>
          <p:cNvPr id="15" name="Segnaposto testo 6">
            <a:extLst>
              <a:ext uri="{FF2B5EF4-FFF2-40B4-BE49-F238E27FC236}">
                <a16:creationId xmlns:a16="http://schemas.microsoft.com/office/drawing/2014/main" id="{D696BEF7-A51D-CFB1-2E37-1BB82019A40F}"/>
              </a:ext>
            </a:extLst>
          </p:cNvPr>
          <p:cNvSpPr txBox="1">
            <a:spLocks/>
          </p:cNvSpPr>
          <p:nvPr/>
        </p:nvSpPr>
        <p:spPr>
          <a:xfrm>
            <a:off x="8376212" y="5008298"/>
            <a:ext cx="3086664" cy="2014569"/>
          </a:xfrm>
          <a:prstGeom prst="rect">
            <a:avLst/>
          </a:prstGeom>
        </p:spPr>
        <p:txBody>
          <a:bodyPr vert="horz" lIns="0" tIns="0" rIns="0" bIns="0" rtlCol="0" anchor="t">
            <a:normAutofit/>
          </a:bodyPr>
          <a:lstStyle>
            <a:lvl1pPr marL="0" indent="0" algn="l" defTabSz="914400" rtl="0" eaLnBrk="1" latinLnBrk="0" hangingPunct="1">
              <a:lnSpc>
                <a:spcPct val="120000"/>
              </a:lnSpc>
              <a:spcBef>
                <a:spcPts val="0"/>
              </a:spcBef>
              <a:buFont typeface="Arial" panose="020B0604020202020204" pitchFamily="34" charset="0"/>
              <a:buNone/>
              <a:defRPr lang="it-IT" sz="1600" kern="1200" dirty="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it-IT" sz="7200">
                <a:ea typeface="+mn-lt"/>
                <a:cs typeface="+mn-lt"/>
              </a:rPr>
              <a:t>+19.1%</a:t>
            </a:r>
          </a:p>
          <a:p>
            <a:pPr algn="ctr">
              <a:lnSpc>
                <a:spcPct val="100000"/>
              </a:lnSpc>
            </a:pPr>
            <a:r>
              <a:rPr lang="it-IT" sz="2800"/>
              <a:t>(2°)</a:t>
            </a:r>
          </a:p>
        </p:txBody>
      </p:sp>
      <p:pic>
        <p:nvPicPr>
          <p:cNvPr id="3" name="Immagine 10">
            <a:extLst>
              <a:ext uri="{FF2B5EF4-FFF2-40B4-BE49-F238E27FC236}">
                <a16:creationId xmlns:a16="http://schemas.microsoft.com/office/drawing/2014/main" id="{BF6AAA61-A31F-48AC-216B-2705AFD1BEF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rcRect l="52" t="4740" r="419" b="309"/>
          <a:stretch/>
        </p:blipFill>
        <p:spPr>
          <a:xfrm>
            <a:off x="8700300" y="3504814"/>
            <a:ext cx="2609401" cy="1294296"/>
          </a:xfrm>
          <a:prstGeom prst="rect">
            <a:avLst/>
          </a:prstGeom>
          <a:ln>
            <a:solidFill>
              <a:schemeClr val="tx1"/>
            </a:solidFill>
          </a:ln>
        </p:spPr>
      </p:pic>
      <p:pic>
        <p:nvPicPr>
          <p:cNvPr id="8" name="Immagine 13" descr="Immagine che contiene schermata, linea, Policromia, arte&#10;&#10;Descrizione generata automaticamente">
            <a:extLst>
              <a:ext uri="{FF2B5EF4-FFF2-40B4-BE49-F238E27FC236}">
                <a16:creationId xmlns:a16="http://schemas.microsoft.com/office/drawing/2014/main" id="{037D292C-F1FE-6D4C-34BB-5915E62564C3}"/>
              </a:ext>
            </a:extLst>
          </p:cNvPr>
          <p:cNvPicPr>
            <a:picLocks noChangeAspect="1"/>
          </p:cNvPicPr>
          <p:nvPr/>
        </p:nvPicPr>
        <p:blipFill>
          <a:blip r:embed="rId5"/>
          <a:srcRect l="197" t="3646" r="-128"/>
          <a:stretch/>
        </p:blipFill>
        <p:spPr>
          <a:xfrm>
            <a:off x="926304" y="3517728"/>
            <a:ext cx="2609401" cy="1281382"/>
          </a:xfrm>
          <a:prstGeom prst="rect">
            <a:avLst/>
          </a:prstGeom>
          <a:ln>
            <a:solidFill>
              <a:schemeClr val="tx1"/>
            </a:solidFill>
          </a:ln>
        </p:spPr>
      </p:pic>
      <p:grpSp>
        <p:nvGrpSpPr>
          <p:cNvPr id="10" name="Group 9">
            <a:extLst>
              <a:ext uri="{FF2B5EF4-FFF2-40B4-BE49-F238E27FC236}">
                <a16:creationId xmlns:a16="http://schemas.microsoft.com/office/drawing/2014/main" id="{A120D38D-E394-FCAC-9CBE-D5700E429DC0}"/>
              </a:ext>
            </a:extLst>
          </p:cNvPr>
          <p:cNvGrpSpPr/>
          <p:nvPr/>
        </p:nvGrpSpPr>
        <p:grpSpPr>
          <a:xfrm>
            <a:off x="4790189" y="3517729"/>
            <a:ext cx="2609401" cy="1281381"/>
            <a:chOff x="7400193" y="4836907"/>
            <a:chExt cx="3464169" cy="1683920"/>
          </a:xfrm>
        </p:grpSpPr>
        <p:pic>
          <p:nvPicPr>
            <p:cNvPr id="12" name="Immagine 11">
              <a:extLst>
                <a:ext uri="{FF2B5EF4-FFF2-40B4-BE49-F238E27FC236}">
                  <a16:creationId xmlns:a16="http://schemas.microsoft.com/office/drawing/2014/main" id="{BB633DB7-7533-D14D-B216-B7335B98A55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t="4730" b="983"/>
            <a:stretch/>
          </p:blipFill>
          <p:spPr>
            <a:xfrm>
              <a:off x="7400193" y="4836907"/>
              <a:ext cx="3464169" cy="1683920"/>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18300B35-6D55-FD5B-29CE-35A59367A8D6}"/>
                </a:ext>
              </a:extLst>
            </p:cNvPr>
            <p:cNvCxnSpPr>
              <a:cxnSpLocks/>
            </p:cNvCxnSpPr>
            <p:nvPr/>
          </p:nvCxnSpPr>
          <p:spPr>
            <a:xfrm>
              <a:off x="7636667" y="4930815"/>
              <a:ext cx="0" cy="1558885"/>
            </a:xfrm>
            <a:prstGeom prst="straightConnector1">
              <a:avLst/>
            </a:prstGeom>
            <a:ln w="38100">
              <a:solidFill>
                <a:srgbClr val="6949AE"/>
              </a:solidFill>
              <a:headEnd type="triangle"/>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4179178696"/>
      </p:ext>
    </p:extLst>
  </p:cSld>
  <p:clrMapOvr>
    <a:masterClrMapping/>
  </p:clrMapOvr>
  <p:extLst>
    <p:ext uri="{6950BFC3-D8DA-4A85-94F7-54DA5524770B}">
      <p188:commentRel xmlns:p188="http://schemas.microsoft.com/office/powerpoint/2018/8/main" r:id="rId2"/>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61CBD-ADAB-4687-3047-16A58B4C158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FF16725-96C1-4E8C-103E-8D75DE65A5E1}"/>
              </a:ext>
            </a:extLst>
          </p:cNvPr>
          <p:cNvSpPr>
            <a:spLocks noGrp="1"/>
          </p:cNvSpPr>
          <p:nvPr>
            <p:ph type="title"/>
          </p:nvPr>
        </p:nvSpPr>
        <p:spPr/>
        <p:txBody>
          <a:bodyPr/>
          <a:lstStyle/>
          <a:p>
            <a:r>
              <a:rPr lang="it-IT" sz="4400"/>
              <a:t>Discussion</a:t>
            </a:r>
          </a:p>
        </p:txBody>
      </p:sp>
      <p:sp>
        <p:nvSpPr>
          <p:cNvPr id="3" name="Segnaposto data 2">
            <a:extLst>
              <a:ext uri="{FF2B5EF4-FFF2-40B4-BE49-F238E27FC236}">
                <a16:creationId xmlns:a16="http://schemas.microsoft.com/office/drawing/2014/main" id="{1318054A-90D0-04FF-02D6-0C7D50BDB40E}"/>
              </a:ext>
            </a:extLst>
          </p:cNvPr>
          <p:cNvSpPr>
            <a:spLocks noGrp="1"/>
          </p:cNvSpPr>
          <p:nvPr>
            <p:ph type="dt" sz="half" idx="10"/>
          </p:nvPr>
        </p:nvSpPr>
        <p:spPr/>
        <p:txBody>
          <a:bodyPr/>
          <a:lstStyle/>
          <a:p>
            <a:fld id="{5DD8887C-7619-4982-BD42-A23BF0FC4EDD}" type="datetime1">
              <a:rPr lang="it-IT" smtClean="0"/>
              <a:t>16/12/2024</a:t>
            </a:fld>
            <a:endParaRPr lang="it-IT"/>
          </a:p>
        </p:txBody>
      </p:sp>
      <p:sp>
        <p:nvSpPr>
          <p:cNvPr id="4" name="Segnaposto piè di pagina 3">
            <a:extLst>
              <a:ext uri="{FF2B5EF4-FFF2-40B4-BE49-F238E27FC236}">
                <a16:creationId xmlns:a16="http://schemas.microsoft.com/office/drawing/2014/main" id="{B384F09E-AFDC-D272-34F6-5E89908909A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B833379C-4539-517A-C395-E0712FF09AC4}"/>
              </a:ext>
            </a:extLst>
          </p:cNvPr>
          <p:cNvSpPr>
            <a:spLocks noGrp="1"/>
          </p:cNvSpPr>
          <p:nvPr>
            <p:ph type="sldNum" sz="quarter" idx="12"/>
          </p:nvPr>
        </p:nvSpPr>
        <p:spPr/>
        <p:txBody>
          <a:bodyPr/>
          <a:lstStyle/>
          <a:p>
            <a:fld id="{3135EEA2-8D42-4D46-95A6-66E65FDC5EB1}" type="slidenum">
              <a:rPr lang="it-IT" smtClean="0"/>
              <a:pPr/>
              <a:t>53</a:t>
            </a:fld>
            <a:endParaRPr lang="it-IT"/>
          </a:p>
        </p:txBody>
      </p:sp>
      <p:sp>
        <p:nvSpPr>
          <p:cNvPr id="6" name="Segnaposto testo 5">
            <a:extLst>
              <a:ext uri="{FF2B5EF4-FFF2-40B4-BE49-F238E27FC236}">
                <a16:creationId xmlns:a16="http://schemas.microsoft.com/office/drawing/2014/main" id="{A3AAE6F1-9498-4440-6B9B-0218FCF38F19}"/>
              </a:ext>
            </a:extLst>
          </p:cNvPr>
          <p:cNvSpPr>
            <a:spLocks noGrp="1"/>
          </p:cNvSpPr>
          <p:nvPr>
            <p:ph type="body" sz="quarter" idx="13"/>
          </p:nvPr>
        </p:nvSpPr>
        <p:spPr/>
        <p:txBody>
          <a:bodyPr/>
          <a:lstStyle/>
          <a:p>
            <a:r>
              <a:rPr lang="it-IT"/>
              <a:t>04</a:t>
            </a:r>
          </a:p>
        </p:txBody>
      </p:sp>
    </p:spTree>
    <p:extLst>
      <p:ext uri="{BB962C8B-B14F-4D97-AF65-F5344CB8AC3E}">
        <p14:creationId xmlns:p14="http://schemas.microsoft.com/office/powerpoint/2010/main" val="42855339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44F91A-DEC3-BEF5-DA4E-AC17CF2C99B5}"/>
              </a:ext>
            </a:extLst>
          </p:cNvPr>
          <p:cNvSpPr>
            <a:spLocks noGrp="1"/>
          </p:cNvSpPr>
          <p:nvPr>
            <p:ph type="title"/>
          </p:nvPr>
        </p:nvSpPr>
        <p:spPr>
          <a:xfrm>
            <a:off x="334963" y="808073"/>
            <a:ext cx="8032543" cy="889932"/>
          </a:xfrm>
        </p:spPr>
        <p:txBody>
          <a:bodyPr/>
          <a:lstStyle/>
          <a:p>
            <a:r>
              <a:rPr lang="it-IT"/>
              <a:t>Conclusions and future work</a:t>
            </a:r>
          </a:p>
        </p:txBody>
      </p:sp>
      <p:sp>
        <p:nvSpPr>
          <p:cNvPr id="3" name="Segnaposto data 2">
            <a:extLst>
              <a:ext uri="{FF2B5EF4-FFF2-40B4-BE49-F238E27FC236}">
                <a16:creationId xmlns:a16="http://schemas.microsoft.com/office/drawing/2014/main" id="{A303A899-5D66-0698-3E0F-A5BD02B6103A}"/>
              </a:ext>
            </a:extLst>
          </p:cNvPr>
          <p:cNvSpPr>
            <a:spLocks noGrp="1"/>
          </p:cNvSpPr>
          <p:nvPr>
            <p:ph type="dt" sz="half" idx="10"/>
          </p:nvPr>
        </p:nvSpPr>
        <p:spPr/>
        <p:txBody>
          <a:bodyPr/>
          <a:lstStyle/>
          <a:p>
            <a:fld id="{4292BB4B-8619-4B30-8293-34105ED5EFB3}" type="datetime1">
              <a:rPr lang="it-IT" smtClean="0"/>
              <a:t>16/12/2024</a:t>
            </a:fld>
            <a:endParaRPr lang="it-IT"/>
          </a:p>
        </p:txBody>
      </p:sp>
      <p:sp>
        <p:nvSpPr>
          <p:cNvPr id="4" name="Segnaposto piè di pagina 3">
            <a:extLst>
              <a:ext uri="{FF2B5EF4-FFF2-40B4-BE49-F238E27FC236}">
                <a16:creationId xmlns:a16="http://schemas.microsoft.com/office/drawing/2014/main" id="{884984F2-235E-E918-241F-27CCEAF0E8B3}"/>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A2231E4E-B6B6-AFC1-247B-F80C24B21F59}"/>
              </a:ext>
            </a:extLst>
          </p:cNvPr>
          <p:cNvSpPr>
            <a:spLocks noGrp="1"/>
          </p:cNvSpPr>
          <p:nvPr>
            <p:ph type="sldNum" sz="quarter" idx="12"/>
          </p:nvPr>
        </p:nvSpPr>
        <p:spPr/>
        <p:txBody>
          <a:bodyPr/>
          <a:lstStyle/>
          <a:p>
            <a:fld id="{3135EEA2-8D42-4D46-95A6-66E65FDC5EB1}" type="slidenum">
              <a:rPr lang="it-IT" smtClean="0"/>
              <a:pPr/>
              <a:t>54</a:t>
            </a:fld>
            <a:endParaRPr lang="it-IT"/>
          </a:p>
        </p:txBody>
      </p:sp>
      <p:sp>
        <p:nvSpPr>
          <p:cNvPr id="7" name="Segnaposto testo 6">
            <a:extLst>
              <a:ext uri="{FF2B5EF4-FFF2-40B4-BE49-F238E27FC236}">
                <a16:creationId xmlns:a16="http://schemas.microsoft.com/office/drawing/2014/main" id="{6661C04C-B23B-7961-752C-78BFA7BCE24F}"/>
              </a:ext>
            </a:extLst>
          </p:cNvPr>
          <p:cNvSpPr>
            <a:spLocks noGrp="1"/>
          </p:cNvSpPr>
          <p:nvPr>
            <p:ph type="body" sz="quarter" idx="13"/>
          </p:nvPr>
        </p:nvSpPr>
        <p:spPr>
          <a:xfrm>
            <a:off x="869101" y="2021408"/>
            <a:ext cx="2601668" cy="789611"/>
          </a:xfrm>
        </p:spPr>
        <p:txBody>
          <a:bodyPr>
            <a:normAutofit lnSpcReduction="10000"/>
          </a:bodyPr>
          <a:lstStyle/>
          <a:p>
            <a:r>
              <a:rPr lang="it-IT" b="1"/>
              <a:t>Increase bioplausibility</a:t>
            </a:r>
          </a:p>
        </p:txBody>
      </p:sp>
      <p:sp>
        <p:nvSpPr>
          <p:cNvPr id="9" name="Segnaposto testo 8">
            <a:extLst>
              <a:ext uri="{FF2B5EF4-FFF2-40B4-BE49-F238E27FC236}">
                <a16:creationId xmlns:a16="http://schemas.microsoft.com/office/drawing/2014/main" id="{9A52D9C9-F418-9DA4-755B-2F6163BCFF83}"/>
              </a:ext>
            </a:extLst>
          </p:cNvPr>
          <p:cNvSpPr>
            <a:spLocks noGrp="1"/>
          </p:cNvSpPr>
          <p:nvPr>
            <p:ph type="body" sz="quarter" idx="14"/>
          </p:nvPr>
        </p:nvSpPr>
        <p:spPr>
          <a:xfrm>
            <a:off x="4795292" y="2060575"/>
            <a:ext cx="2601668" cy="774066"/>
          </a:xfrm>
        </p:spPr>
        <p:txBody>
          <a:bodyPr vert="horz" lIns="0" tIns="0" rIns="0" bIns="0" rtlCol="0" anchor="t">
            <a:noAutofit/>
          </a:bodyPr>
          <a:lstStyle/>
          <a:p>
            <a:pPr marL="0" indent="0">
              <a:lnSpc>
                <a:spcPct val="100000"/>
              </a:lnSpc>
              <a:buNone/>
            </a:pPr>
            <a:r>
              <a:rPr lang="it-IT"/>
              <a:t>Alternative ITD coding in  MSO</a:t>
            </a:r>
          </a:p>
        </p:txBody>
      </p:sp>
      <p:sp>
        <p:nvSpPr>
          <p:cNvPr id="22" name="Segnaposto testo 6">
            <a:extLst>
              <a:ext uri="{FF2B5EF4-FFF2-40B4-BE49-F238E27FC236}">
                <a16:creationId xmlns:a16="http://schemas.microsoft.com/office/drawing/2014/main" id="{DF54A72C-EED2-67A3-2112-99AE11E676C6}"/>
              </a:ext>
            </a:extLst>
          </p:cNvPr>
          <p:cNvSpPr txBox="1">
            <a:spLocks/>
          </p:cNvSpPr>
          <p:nvPr/>
        </p:nvSpPr>
        <p:spPr>
          <a:xfrm>
            <a:off x="8522393" y="2060575"/>
            <a:ext cx="2292145" cy="717274"/>
          </a:xfrm>
          <a:prstGeom prst="rect">
            <a:avLst/>
          </a:prstGeom>
        </p:spPr>
        <p:txBody>
          <a:bodyPr vert="horz" lIns="0" tIns="0" rIns="0" bIns="0" rtlCol="0" anchor="t">
            <a:normAutofit fontScale="92500" lnSpcReduction="20000"/>
          </a:bodyPr>
          <a:lstStyle>
            <a:lvl1pPr marL="0" indent="0" algn="l" defTabSz="914400" rtl="0" eaLnBrk="1" latinLnBrk="0" hangingPunct="1">
              <a:lnSpc>
                <a:spcPct val="120000"/>
              </a:lnSpc>
              <a:spcBef>
                <a:spcPts val="0"/>
              </a:spcBef>
              <a:buFont typeface="Arial" panose="020B0604020202020204" pitchFamily="34" charset="0"/>
              <a:buNone/>
              <a:defRPr lang="it-IT" sz="2400" kern="1200">
                <a:solidFill>
                  <a:schemeClr val="tx1"/>
                </a:solidFill>
                <a:latin typeface="+mn-lt"/>
                <a:ea typeface="+mn-ea"/>
                <a:cs typeface="+mn-cs"/>
              </a:defRPr>
            </a:lvl1pPr>
            <a:lvl2pPr marL="4572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2pPr>
            <a:lvl3pPr marL="9144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3pPr>
            <a:lvl4pPr marL="13716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4pPr>
            <a:lvl5pPr marL="1828800" indent="0" algn="l" defTabSz="914400" rtl="0" eaLnBrk="1" latinLnBrk="0" hangingPunct="1">
              <a:lnSpc>
                <a:spcPct val="120000"/>
              </a:lnSpc>
              <a:spcBef>
                <a:spcPts val="500"/>
              </a:spcBef>
              <a:buFont typeface="Arial" panose="020B0604020202020204" pitchFamily="34" charset="0"/>
              <a:buNone/>
              <a:defRPr lang="it-IT"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b="1"/>
              <a:t>Cue integration </a:t>
            </a:r>
            <a:r>
              <a:rPr lang="it-IT" sz="2600" b="1"/>
              <a:t>in</a:t>
            </a:r>
            <a:r>
              <a:rPr lang="it-IT" b="1"/>
              <a:t> IC</a:t>
            </a:r>
          </a:p>
        </p:txBody>
      </p:sp>
      <p:sp>
        <p:nvSpPr>
          <p:cNvPr id="24" name="CasellaDiTesto 23">
            <a:extLst>
              <a:ext uri="{FF2B5EF4-FFF2-40B4-BE49-F238E27FC236}">
                <a16:creationId xmlns:a16="http://schemas.microsoft.com/office/drawing/2014/main" id="{5E5E9E7D-0C67-605F-A5DA-99922EC5534F}"/>
              </a:ext>
            </a:extLst>
          </p:cNvPr>
          <p:cNvSpPr txBox="1"/>
          <p:nvPr/>
        </p:nvSpPr>
        <p:spPr>
          <a:xfrm>
            <a:off x="512380" y="2969172"/>
            <a:ext cx="35542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Bioplausible peripheral processing sections include fundamental properties</a:t>
            </a:r>
          </a:p>
        </p:txBody>
      </p:sp>
      <p:sp>
        <p:nvSpPr>
          <p:cNvPr id="25" name="CasellaDiTesto 24">
            <a:extLst>
              <a:ext uri="{FF2B5EF4-FFF2-40B4-BE49-F238E27FC236}">
                <a16:creationId xmlns:a16="http://schemas.microsoft.com/office/drawing/2014/main" id="{74B8A58F-DC17-FB73-4F41-D6AC8FB791EB}"/>
              </a:ext>
            </a:extLst>
          </p:cNvPr>
          <p:cNvSpPr txBox="1"/>
          <p:nvPr/>
        </p:nvSpPr>
        <p:spPr>
          <a:xfrm>
            <a:off x="4381500" y="2969172"/>
            <a:ext cx="3428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The results show promise, and echo biological results</a:t>
            </a:r>
          </a:p>
        </p:txBody>
      </p:sp>
      <p:sp>
        <p:nvSpPr>
          <p:cNvPr id="26" name="CasellaDiTesto 25">
            <a:extLst>
              <a:ext uri="{FF2B5EF4-FFF2-40B4-BE49-F238E27FC236}">
                <a16:creationId xmlns:a16="http://schemas.microsoft.com/office/drawing/2014/main" id="{20E431ED-2576-3A9E-A3FF-0A89A9A5E3C8}"/>
              </a:ext>
            </a:extLst>
          </p:cNvPr>
          <p:cNvSpPr txBox="1"/>
          <p:nvPr/>
        </p:nvSpPr>
        <p:spPr>
          <a:xfrm>
            <a:off x="8098330" y="2918275"/>
            <a:ext cx="34289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The MSO does not seem to provide valuable information for a simple EE scheme</a:t>
            </a:r>
          </a:p>
        </p:txBody>
      </p:sp>
      <p:sp>
        <p:nvSpPr>
          <p:cNvPr id="27" name="CasellaDiTesto 26">
            <a:extLst>
              <a:ext uri="{FF2B5EF4-FFF2-40B4-BE49-F238E27FC236}">
                <a16:creationId xmlns:a16="http://schemas.microsoft.com/office/drawing/2014/main" id="{30F40CC9-7E4F-A9CC-56E4-46F35DAB69B1}"/>
              </a:ext>
            </a:extLst>
          </p:cNvPr>
          <p:cNvSpPr txBox="1"/>
          <p:nvPr/>
        </p:nvSpPr>
        <p:spPr>
          <a:xfrm>
            <a:off x="5811870" y="6348940"/>
            <a:ext cx="647043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200">
                <a:ea typeface="+mn-lt"/>
                <a:cs typeface="+mn-lt"/>
              </a:rPr>
              <a:t>Grothe, B., Pecka, M., 2014. The natural history of sound localization in mammals - a story of neuronal inhibition. Front. Neural Circuits. 8. </a:t>
            </a:r>
            <a:r>
              <a:rPr lang="it-IT" sz="1200">
                <a:ea typeface="+mn-lt"/>
                <a:cs typeface="+mn-lt"/>
                <a:hlinkClick r:id="rId3"/>
              </a:rPr>
              <a:t>https://doi.org/10.3389/fncir.2014.00116</a:t>
            </a:r>
            <a:endParaRPr lang="it-IT" sz="1200"/>
          </a:p>
        </p:txBody>
      </p:sp>
      <p:grpSp>
        <p:nvGrpSpPr>
          <p:cNvPr id="13" name="Group 12">
            <a:extLst>
              <a:ext uri="{FF2B5EF4-FFF2-40B4-BE49-F238E27FC236}">
                <a16:creationId xmlns:a16="http://schemas.microsoft.com/office/drawing/2014/main" id="{9A5DD5AF-167F-885F-B8F0-1A53DC978CBF}"/>
              </a:ext>
            </a:extLst>
          </p:cNvPr>
          <p:cNvGrpSpPr/>
          <p:nvPr/>
        </p:nvGrpSpPr>
        <p:grpSpPr>
          <a:xfrm>
            <a:off x="0" y="3843288"/>
            <a:ext cx="12282301" cy="754507"/>
            <a:chOff x="-66740" y="3546746"/>
            <a:chExt cx="12282301" cy="754507"/>
          </a:xfrm>
        </p:grpSpPr>
        <p:cxnSp>
          <p:nvCxnSpPr>
            <p:cNvPr id="8" name="Straight Connector 7">
              <a:extLst>
                <a:ext uri="{FF2B5EF4-FFF2-40B4-BE49-F238E27FC236}">
                  <a16:creationId xmlns:a16="http://schemas.microsoft.com/office/drawing/2014/main" id="{9F83D1B6-D1D4-BB74-2A8E-CDD4A234E107}"/>
                </a:ext>
              </a:extLst>
            </p:cNvPr>
            <p:cNvCxnSpPr>
              <a:cxnSpLocks/>
            </p:cNvCxnSpPr>
            <p:nvPr/>
          </p:nvCxnSpPr>
          <p:spPr>
            <a:xfrm>
              <a:off x="193040" y="3942080"/>
              <a:ext cx="11582400" cy="0"/>
            </a:xfrm>
            <a:prstGeom prst="line">
              <a:avLst/>
            </a:prstGeom>
            <a:ln w="57150">
              <a:solidFill>
                <a:schemeClr val="accent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E0C5024-E834-2A92-FB43-2B590909C9BE}"/>
                </a:ext>
              </a:extLst>
            </p:cNvPr>
            <p:cNvSpPr txBox="1"/>
            <p:nvPr/>
          </p:nvSpPr>
          <p:spPr>
            <a:xfrm>
              <a:off x="11057321" y="3931921"/>
              <a:ext cx="1158240" cy="369332"/>
            </a:xfrm>
            <a:prstGeom prst="rect">
              <a:avLst/>
            </a:prstGeom>
            <a:noFill/>
          </p:spPr>
          <p:txBody>
            <a:bodyPr wrap="square" rtlCol="0">
              <a:spAutoFit/>
            </a:bodyPr>
            <a:lstStyle/>
            <a:p>
              <a:r>
                <a:rPr lang="en-US" b="1">
                  <a:solidFill>
                    <a:srgbClr val="3A8DC8"/>
                  </a:solidFill>
                </a:rPr>
                <a:t>FUTURE</a:t>
              </a:r>
            </a:p>
          </p:txBody>
        </p:sp>
        <p:sp>
          <p:nvSpPr>
            <p:cNvPr id="12" name="TextBox 11">
              <a:extLst>
                <a:ext uri="{FF2B5EF4-FFF2-40B4-BE49-F238E27FC236}">
                  <a16:creationId xmlns:a16="http://schemas.microsoft.com/office/drawing/2014/main" id="{4E91484F-DC09-DEDF-C588-2442C9F3020A}"/>
                </a:ext>
              </a:extLst>
            </p:cNvPr>
            <p:cNvSpPr txBox="1"/>
            <p:nvPr/>
          </p:nvSpPr>
          <p:spPr>
            <a:xfrm>
              <a:off x="-66740" y="3546746"/>
              <a:ext cx="1158240" cy="369332"/>
            </a:xfrm>
            <a:prstGeom prst="rect">
              <a:avLst/>
            </a:prstGeom>
            <a:noFill/>
          </p:spPr>
          <p:txBody>
            <a:bodyPr wrap="square" rtlCol="0">
              <a:spAutoFit/>
            </a:bodyPr>
            <a:lstStyle/>
            <a:p>
              <a:r>
                <a:rPr lang="en-US" b="1">
                  <a:solidFill>
                    <a:schemeClr val="bg1">
                      <a:lumMod val="50000"/>
                    </a:schemeClr>
                  </a:solidFill>
                </a:rPr>
                <a:t>SO FAR</a:t>
              </a:r>
            </a:p>
          </p:txBody>
        </p:sp>
      </p:grpSp>
      <p:sp>
        <p:nvSpPr>
          <p:cNvPr id="14" name="CasellaDiTesto 24">
            <a:extLst>
              <a:ext uri="{FF2B5EF4-FFF2-40B4-BE49-F238E27FC236}">
                <a16:creationId xmlns:a16="http://schemas.microsoft.com/office/drawing/2014/main" id="{0F4C6B7B-E186-9150-185B-CBEB95D2ACE9}"/>
              </a:ext>
            </a:extLst>
          </p:cNvPr>
          <p:cNvSpPr txBox="1"/>
          <p:nvPr/>
        </p:nvSpPr>
        <p:spPr>
          <a:xfrm>
            <a:off x="4381500" y="4302612"/>
            <a:ext cx="34289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More investigation needed at the single neuron level</a:t>
            </a:r>
          </a:p>
        </p:txBody>
      </p:sp>
      <p:sp>
        <p:nvSpPr>
          <p:cNvPr id="15" name="CasellaDiTesto 25">
            <a:extLst>
              <a:ext uri="{FF2B5EF4-FFF2-40B4-BE49-F238E27FC236}">
                <a16:creationId xmlns:a16="http://schemas.microsoft.com/office/drawing/2014/main" id="{CA2F01A9-EE63-834A-AA4C-80B752712544}"/>
              </a:ext>
            </a:extLst>
          </p:cNvPr>
          <p:cNvSpPr txBox="1"/>
          <p:nvPr/>
        </p:nvSpPr>
        <p:spPr>
          <a:xfrm>
            <a:off x="8098330" y="4286295"/>
            <a:ext cx="342899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More complex cue integration schemes may be needed</a:t>
            </a:r>
          </a:p>
          <a:p>
            <a:pPr marL="285750" indent="-285750">
              <a:buFont typeface="Calibri"/>
              <a:buChar char="-"/>
            </a:pPr>
            <a:r>
              <a:rPr lang="it-IT"/>
              <a:t>Additional research may focus on MSO as dynamic, sound segregating machine</a:t>
            </a:r>
          </a:p>
        </p:txBody>
      </p:sp>
      <p:cxnSp>
        <p:nvCxnSpPr>
          <p:cNvPr id="16" name="Straight Connector 15">
            <a:extLst>
              <a:ext uri="{FF2B5EF4-FFF2-40B4-BE49-F238E27FC236}">
                <a16:creationId xmlns:a16="http://schemas.microsoft.com/office/drawing/2014/main" id="{0ABFDDDB-EAE5-0156-AE42-DD0C385967A0}"/>
              </a:ext>
            </a:extLst>
          </p:cNvPr>
          <p:cNvCxnSpPr>
            <a:cxnSpLocks/>
          </p:cNvCxnSpPr>
          <p:nvPr/>
        </p:nvCxnSpPr>
        <p:spPr>
          <a:xfrm>
            <a:off x="259780" y="4173214"/>
            <a:ext cx="11582400" cy="0"/>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11B36D-7130-150A-6F8F-83EE1241C79A}"/>
              </a:ext>
            </a:extLst>
          </p:cNvPr>
          <p:cNvCxnSpPr>
            <a:cxnSpLocks/>
          </p:cNvCxnSpPr>
          <p:nvPr/>
        </p:nvCxnSpPr>
        <p:spPr>
          <a:xfrm>
            <a:off x="396240" y="1456684"/>
            <a:ext cx="3312160" cy="0"/>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7B39A13-1ED1-E76A-E63D-AB701FE9B4B9}"/>
              </a:ext>
            </a:extLst>
          </p:cNvPr>
          <p:cNvCxnSpPr>
            <a:cxnSpLocks/>
          </p:cNvCxnSpPr>
          <p:nvPr/>
        </p:nvCxnSpPr>
        <p:spPr>
          <a:xfrm>
            <a:off x="4968239" y="1456684"/>
            <a:ext cx="3211371" cy="0"/>
          </a:xfrm>
          <a:prstGeom prst="line">
            <a:avLst/>
          </a:prstGeom>
          <a:ln w="38100">
            <a:solidFill>
              <a:srgbClr val="3A8DC8"/>
            </a:solidFill>
          </a:ln>
        </p:spPr>
        <p:style>
          <a:lnRef idx="1">
            <a:schemeClr val="accent1"/>
          </a:lnRef>
          <a:fillRef idx="0">
            <a:schemeClr val="accent1"/>
          </a:fillRef>
          <a:effectRef idx="0">
            <a:schemeClr val="accent1"/>
          </a:effectRef>
          <a:fontRef idx="minor">
            <a:schemeClr val="tx1"/>
          </a:fontRef>
        </p:style>
      </p:cxnSp>
      <p:sp>
        <p:nvSpPr>
          <p:cNvPr id="21" name="CasellaDiTesto 23">
            <a:extLst>
              <a:ext uri="{FF2B5EF4-FFF2-40B4-BE49-F238E27FC236}">
                <a16:creationId xmlns:a16="http://schemas.microsoft.com/office/drawing/2014/main" id="{C13E814C-1312-21B4-F5AB-C54068008E84}"/>
              </a:ext>
            </a:extLst>
          </p:cNvPr>
          <p:cNvSpPr txBox="1"/>
          <p:nvPr/>
        </p:nvSpPr>
        <p:spPr>
          <a:xfrm>
            <a:off x="512379" y="4328426"/>
            <a:ext cx="3554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it-IT"/>
              <a:t>Try other HRTF datasets</a:t>
            </a:r>
          </a:p>
        </p:txBody>
      </p:sp>
    </p:spTree>
    <p:extLst>
      <p:ext uri="{BB962C8B-B14F-4D97-AF65-F5344CB8AC3E}">
        <p14:creationId xmlns:p14="http://schemas.microsoft.com/office/powerpoint/2010/main" val="411104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22" grpId="0"/>
      <p:bldP spid="25" grpId="0"/>
      <p:bldP spid="26" grpId="0"/>
      <p:bldP spid="27"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536020-7651-F8E1-481B-7E083BB97BB9}"/>
              </a:ext>
            </a:extLst>
          </p:cNvPr>
          <p:cNvSpPr>
            <a:spLocks noGrp="1"/>
          </p:cNvSpPr>
          <p:nvPr>
            <p:ph type="title"/>
          </p:nvPr>
        </p:nvSpPr>
        <p:spPr>
          <a:xfrm>
            <a:off x="3029743" y="4295077"/>
            <a:ext cx="8640763" cy="1299008"/>
          </a:xfrm>
        </p:spPr>
        <p:txBody>
          <a:bodyPr/>
          <a:lstStyle/>
          <a:p>
            <a:r>
              <a:rPr lang="en-US" sz="4800"/>
              <a:t>Thank you for your attention</a:t>
            </a:r>
          </a:p>
        </p:txBody>
      </p:sp>
      <p:sp>
        <p:nvSpPr>
          <p:cNvPr id="3" name="Date Placeholder 2">
            <a:extLst>
              <a:ext uri="{FF2B5EF4-FFF2-40B4-BE49-F238E27FC236}">
                <a16:creationId xmlns:a16="http://schemas.microsoft.com/office/drawing/2014/main" id="{B1D471EF-2B68-FC92-DF59-65F361845B65}"/>
              </a:ext>
            </a:extLst>
          </p:cNvPr>
          <p:cNvSpPr>
            <a:spLocks noGrp="1"/>
          </p:cNvSpPr>
          <p:nvPr>
            <p:ph type="dt" sz="half" idx="4294967295"/>
          </p:nvPr>
        </p:nvSpPr>
        <p:spPr>
          <a:xfrm>
            <a:off x="0" y="39688"/>
            <a:ext cx="2382838" cy="365125"/>
          </a:xfrm>
        </p:spPr>
        <p:txBody>
          <a:bodyPr/>
          <a:lstStyle/>
          <a:p>
            <a:fld id="{DBFBB751-17FB-4E3D-99B3-94EEF4FDBDEA}" type="datetime1">
              <a:rPr lang="it-IT" smtClean="0"/>
              <a:t>16/12/2024</a:t>
            </a:fld>
            <a:endParaRPr lang="it-IT"/>
          </a:p>
        </p:txBody>
      </p:sp>
      <p:sp>
        <p:nvSpPr>
          <p:cNvPr id="4" name="Footer Placeholder 3">
            <a:extLst>
              <a:ext uri="{FF2B5EF4-FFF2-40B4-BE49-F238E27FC236}">
                <a16:creationId xmlns:a16="http://schemas.microsoft.com/office/drawing/2014/main" id="{85512551-D29A-EDEE-72B7-3C7EB90C94C2}"/>
              </a:ext>
            </a:extLst>
          </p:cNvPr>
          <p:cNvSpPr>
            <a:spLocks noGrp="1"/>
          </p:cNvSpPr>
          <p:nvPr>
            <p:ph type="ftr" sz="quarter" idx="4294967295"/>
          </p:nvPr>
        </p:nvSpPr>
        <p:spPr>
          <a:xfrm>
            <a:off x="2044699" y="38101"/>
            <a:ext cx="9457489" cy="1225814"/>
          </a:xfrm>
        </p:spPr>
        <p:txBody>
          <a:bodyPr/>
          <a:lstStyle/>
          <a:p>
            <a:r>
              <a:rPr lang="en-US" sz="2400">
                <a:solidFill>
                  <a:schemeClr val="bg1"/>
                </a:solidFill>
              </a:rPr>
              <a:t>Why can you kill mosquitoes in the dark? Sound localization with a spiking simulation</a:t>
            </a:r>
            <a:endParaRPr lang="it-IT" sz="2400">
              <a:solidFill>
                <a:schemeClr val="bg1"/>
              </a:solidFill>
            </a:endParaRPr>
          </a:p>
        </p:txBody>
      </p:sp>
      <p:sp>
        <p:nvSpPr>
          <p:cNvPr id="5" name="Slide Number Placeholder 4">
            <a:extLst>
              <a:ext uri="{FF2B5EF4-FFF2-40B4-BE49-F238E27FC236}">
                <a16:creationId xmlns:a16="http://schemas.microsoft.com/office/drawing/2014/main" id="{2D189CC4-38A5-49FC-AA21-725B0D20E519}"/>
              </a:ext>
            </a:extLst>
          </p:cNvPr>
          <p:cNvSpPr>
            <a:spLocks noGrp="1"/>
          </p:cNvSpPr>
          <p:nvPr>
            <p:ph type="sldNum" sz="quarter" idx="4294967295"/>
          </p:nvPr>
        </p:nvSpPr>
        <p:spPr>
          <a:xfrm>
            <a:off x="11149013" y="39688"/>
            <a:ext cx="1042987" cy="365125"/>
          </a:xfrm>
        </p:spPr>
        <p:txBody>
          <a:bodyPr/>
          <a:lstStyle/>
          <a:p>
            <a:fld id="{3135EEA2-8D42-4D46-95A6-66E65FDC5EB1}" type="slidenum">
              <a:rPr lang="it-IT" smtClean="0"/>
              <a:pPr/>
              <a:t>55</a:t>
            </a:fld>
            <a:endParaRPr lang="it-IT"/>
          </a:p>
        </p:txBody>
      </p:sp>
      <p:sp>
        <p:nvSpPr>
          <p:cNvPr id="9" name="TextBox 8">
            <a:extLst>
              <a:ext uri="{FF2B5EF4-FFF2-40B4-BE49-F238E27FC236}">
                <a16:creationId xmlns:a16="http://schemas.microsoft.com/office/drawing/2014/main" id="{4C2674FA-9483-A322-D61F-2243C4AFDFBC}"/>
              </a:ext>
            </a:extLst>
          </p:cNvPr>
          <p:cNvSpPr txBox="1"/>
          <p:nvPr/>
        </p:nvSpPr>
        <p:spPr>
          <a:xfrm>
            <a:off x="9523413" y="1263915"/>
            <a:ext cx="1693333" cy="369332"/>
          </a:xfrm>
          <a:prstGeom prst="rect">
            <a:avLst/>
          </a:prstGeom>
          <a:noFill/>
        </p:spPr>
        <p:txBody>
          <a:bodyPr wrap="square" rtlCol="0">
            <a:spAutoFit/>
          </a:bodyPr>
          <a:lstStyle/>
          <a:p>
            <a:r>
              <a:rPr lang="en-US">
                <a:solidFill>
                  <a:schemeClr val="bg1"/>
                </a:solidFill>
              </a:rPr>
              <a:t>Paolo Marzolo</a:t>
            </a:r>
          </a:p>
        </p:txBody>
      </p:sp>
    </p:spTree>
    <p:extLst>
      <p:ext uri="{BB962C8B-B14F-4D97-AF65-F5344CB8AC3E}">
        <p14:creationId xmlns:p14="http://schemas.microsoft.com/office/powerpoint/2010/main" val="3976178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8C31AD-558E-6011-AF23-D4CF424E06EF}"/>
              </a:ext>
            </a:extLst>
          </p:cNvPr>
          <p:cNvSpPr>
            <a:spLocks noGrp="1"/>
          </p:cNvSpPr>
          <p:nvPr>
            <p:ph type="title"/>
          </p:nvPr>
        </p:nvSpPr>
        <p:spPr/>
        <p:txBody>
          <a:bodyPr/>
          <a:lstStyle/>
          <a:p>
            <a:r>
              <a:rPr lang="it-IT" err="1"/>
              <a:t>Questions</a:t>
            </a:r>
            <a:r>
              <a:rPr lang="it-IT"/>
              <a:t> </a:t>
            </a:r>
            <a:r>
              <a:rPr lang="it-IT" err="1"/>
              <a:t>that</a:t>
            </a:r>
            <a:r>
              <a:rPr lang="it-IT"/>
              <a:t> I </a:t>
            </a:r>
            <a:r>
              <a:rPr lang="it-IT" err="1"/>
              <a:t>could</a:t>
            </a:r>
            <a:r>
              <a:rPr lang="it-IT"/>
              <a:t> think of</a:t>
            </a:r>
          </a:p>
        </p:txBody>
      </p:sp>
      <p:sp>
        <p:nvSpPr>
          <p:cNvPr id="3" name="Segnaposto testo 2">
            <a:extLst>
              <a:ext uri="{FF2B5EF4-FFF2-40B4-BE49-F238E27FC236}">
                <a16:creationId xmlns:a16="http://schemas.microsoft.com/office/drawing/2014/main" id="{9D4BFE4F-AA11-BE5C-4422-2788268CCB0B}"/>
              </a:ext>
            </a:extLst>
          </p:cNvPr>
          <p:cNvSpPr>
            <a:spLocks noGrp="1"/>
          </p:cNvSpPr>
          <p:nvPr>
            <p:ph type="body" sz="quarter" idx="13"/>
          </p:nvPr>
        </p:nvSpPr>
        <p:spPr>
          <a:xfrm>
            <a:off x="350305" y="2868601"/>
            <a:ext cx="5642073" cy="3615985"/>
          </a:xfrm>
        </p:spPr>
        <p:txBody>
          <a:bodyPr vert="horz" lIns="0" tIns="0" rIns="0" bIns="0" rtlCol="0" anchor="t">
            <a:noAutofit/>
          </a:bodyPr>
          <a:lstStyle/>
          <a:p>
            <a:pPr marL="514350" indent="-514350">
              <a:buAutoNum type="arabicPeriod"/>
            </a:pPr>
            <a:r>
              <a:rPr lang="it-IT" err="1"/>
              <a:t>Wouldn't</a:t>
            </a:r>
            <a:r>
              <a:rPr lang="it-IT"/>
              <a:t> </a:t>
            </a:r>
            <a:r>
              <a:rPr lang="it-IT" err="1"/>
              <a:t>steepness</a:t>
            </a:r>
            <a:r>
              <a:rPr lang="it-IT"/>
              <a:t> be </a:t>
            </a:r>
            <a:r>
              <a:rPr lang="it-IT" err="1"/>
              <a:t>maximized</a:t>
            </a:r>
            <a:r>
              <a:rPr lang="it-IT"/>
              <a:t> by a step </a:t>
            </a:r>
            <a:r>
              <a:rPr lang="it-IT" err="1"/>
              <a:t>function</a:t>
            </a:r>
            <a:r>
              <a:rPr lang="it-IT"/>
              <a:t> (</a:t>
            </a:r>
            <a:r>
              <a:rPr lang="it-IT" err="1"/>
              <a:t>unable</a:t>
            </a:r>
            <a:r>
              <a:rPr lang="it-IT"/>
              <a:t> to </a:t>
            </a:r>
            <a:r>
              <a:rPr lang="it-IT" err="1"/>
              <a:t>localize</a:t>
            </a:r>
            <a:r>
              <a:rPr lang="it-IT"/>
              <a:t>)?</a:t>
            </a:r>
          </a:p>
          <a:p>
            <a:pPr marL="514350" indent="-514350">
              <a:buAutoNum type="arabicPeriod"/>
            </a:pPr>
            <a:r>
              <a:rPr lang="it-IT"/>
              <a:t>&lt;</a:t>
            </a:r>
            <a:r>
              <a:rPr lang="it-IT" err="1"/>
              <a:t>your</a:t>
            </a:r>
            <a:r>
              <a:rPr lang="it-IT"/>
              <a:t> </a:t>
            </a:r>
            <a:r>
              <a:rPr lang="it-IT" err="1"/>
              <a:t>own</a:t>
            </a:r>
            <a:r>
              <a:rPr lang="it-IT"/>
              <a:t>&gt;</a:t>
            </a:r>
          </a:p>
        </p:txBody>
      </p:sp>
      <p:sp>
        <p:nvSpPr>
          <p:cNvPr id="4" name="Segnaposto testo 3">
            <a:extLst>
              <a:ext uri="{FF2B5EF4-FFF2-40B4-BE49-F238E27FC236}">
                <a16:creationId xmlns:a16="http://schemas.microsoft.com/office/drawing/2014/main" id="{9EDD6AF2-BEB3-BCAD-5AC4-9A737E36C186}"/>
              </a:ext>
            </a:extLst>
          </p:cNvPr>
          <p:cNvSpPr>
            <a:spLocks noGrp="1"/>
          </p:cNvSpPr>
          <p:nvPr>
            <p:ph type="body" sz="quarter" idx="14"/>
          </p:nvPr>
        </p:nvSpPr>
        <p:spPr>
          <a:xfrm>
            <a:off x="6307020" y="2873715"/>
            <a:ext cx="5550019" cy="3605757"/>
          </a:xfrm>
        </p:spPr>
        <p:txBody>
          <a:bodyPr vert="horz" lIns="0" tIns="0" rIns="0" bIns="0" rtlCol="0" anchor="t">
            <a:noAutofit/>
          </a:bodyPr>
          <a:lstStyle/>
          <a:p>
            <a:pPr marL="514350" indent="-514350">
              <a:buAutoNum type="arabicPeriod"/>
            </a:pPr>
            <a:r>
              <a:rPr lang="it-IT" err="1"/>
              <a:t>Why</a:t>
            </a:r>
            <a:r>
              <a:rPr lang="it-IT"/>
              <a:t> are </a:t>
            </a:r>
            <a:r>
              <a:rPr lang="it-IT" err="1"/>
              <a:t>you</a:t>
            </a:r>
            <a:r>
              <a:rPr lang="it-IT"/>
              <a:t> </a:t>
            </a:r>
            <a:r>
              <a:rPr lang="it-IT" err="1"/>
              <a:t>comparing</a:t>
            </a:r>
            <a:r>
              <a:rPr lang="it-IT"/>
              <a:t> LSO </a:t>
            </a:r>
            <a:r>
              <a:rPr lang="it-IT" err="1"/>
              <a:t>response</a:t>
            </a:r>
            <a:r>
              <a:rPr lang="it-IT"/>
              <a:t> to ILD (</a:t>
            </a:r>
            <a:r>
              <a:rPr lang="it-IT" err="1"/>
              <a:t>bio</a:t>
            </a:r>
            <a:r>
              <a:rPr lang="it-IT"/>
              <a:t> </a:t>
            </a:r>
            <a:r>
              <a:rPr lang="it-IT" err="1"/>
              <a:t>experiments</a:t>
            </a:r>
            <a:r>
              <a:rPr lang="it-IT"/>
              <a:t>) to LSO </a:t>
            </a:r>
            <a:r>
              <a:rPr lang="it-IT" err="1"/>
              <a:t>response</a:t>
            </a:r>
            <a:r>
              <a:rPr lang="it-IT"/>
              <a:t> to </a:t>
            </a:r>
            <a:r>
              <a:rPr lang="it-IT" err="1"/>
              <a:t>hrtf</a:t>
            </a:r>
            <a:r>
              <a:rPr lang="it-IT"/>
              <a:t> (</a:t>
            </a:r>
            <a:r>
              <a:rPr lang="it-IT" err="1"/>
              <a:t>silico</a:t>
            </a:r>
            <a:r>
              <a:rPr lang="it-IT"/>
              <a:t>)?</a:t>
            </a:r>
          </a:p>
          <a:p>
            <a:pPr marL="514350" indent="-514350">
              <a:buAutoNum type="arabicPeriod"/>
            </a:pPr>
            <a:r>
              <a:rPr lang="it-IT" err="1"/>
              <a:t>Why</a:t>
            </a:r>
            <a:r>
              <a:rPr lang="it-IT"/>
              <a:t> are </a:t>
            </a:r>
            <a:r>
              <a:rPr lang="it-IT" err="1"/>
              <a:t>you</a:t>
            </a:r>
            <a:r>
              <a:rPr lang="it-IT"/>
              <a:t> </a:t>
            </a:r>
            <a:r>
              <a:rPr lang="it-IT" err="1"/>
              <a:t>comparing</a:t>
            </a:r>
            <a:r>
              <a:rPr lang="it-IT"/>
              <a:t> single </a:t>
            </a:r>
            <a:r>
              <a:rPr lang="it-IT" err="1"/>
              <a:t>neuron</a:t>
            </a:r>
            <a:r>
              <a:rPr lang="it-IT"/>
              <a:t> </a:t>
            </a:r>
            <a:r>
              <a:rPr lang="it-IT" err="1"/>
              <a:t>response</a:t>
            </a:r>
            <a:r>
              <a:rPr lang="it-IT"/>
              <a:t> MSO (</a:t>
            </a:r>
            <a:r>
              <a:rPr lang="it-IT" err="1"/>
              <a:t>bio</a:t>
            </a:r>
            <a:r>
              <a:rPr lang="it-IT"/>
              <a:t>) to </a:t>
            </a:r>
            <a:r>
              <a:rPr lang="it-IT" err="1"/>
              <a:t>population</a:t>
            </a:r>
            <a:r>
              <a:rPr lang="it-IT"/>
              <a:t> </a:t>
            </a:r>
            <a:r>
              <a:rPr lang="it-IT" err="1"/>
              <a:t>response</a:t>
            </a:r>
            <a:r>
              <a:rPr lang="it-IT"/>
              <a:t> (</a:t>
            </a:r>
            <a:r>
              <a:rPr lang="it-IT" err="1"/>
              <a:t>silico</a:t>
            </a:r>
            <a:r>
              <a:rPr lang="it-IT"/>
              <a:t>)?</a:t>
            </a:r>
          </a:p>
        </p:txBody>
      </p:sp>
      <p:sp>
        <p:nvSpPr>
          <p:cNvPr id="5" name="CasellaDiTesto 4">
            <a:extLst>
              <a:ext uri="{FF2B5EF4-FFF2-40B4-BE49-F238E27FC236}">
                <a16:creationId xmlns:a16="http://schemas.microsoft.com/office/drawing/2014/main" id="{B89305E4-A05A-4EA8-AEBB-215F397E633A}"/>
              </a:ext>
            </a:extLst>
          </p:cNvPr>
          <p:cNvSpPr txBox="1"/>
          <p:nvPr/>
        </p:nvSpPr>
        <p:spPr>
          <a:xfrm>
            <a:off x="372274" y="1907908"/>
            <a:ext cx="5153679" cy="584775"/>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3200"/>
              <a:t>CHILL</a:t>
            </a:r>
          </a:p>
        </p:txBody>
      </p:sp>
      <p:sp>
        <p:nvSpPr>
          <p:cNvPr id="6" name="CasellaDiTesto 5">
            <a:extLst>
              <a:ext uri="{FF2B5EF4-FFF2-40B4-BE49-F238E27FC236}">
                <a16:creationId xmlns:a16="http://schemas.microsoft.com/office/drawing/2014/main" id="{5D2D1A1A-7879-4162-3787-66B42792D9B2}"/>
              </a:ext>
            </a:extLst>
          </p:cNvPr>
          <p:cNvSpPr txBox="1"/>
          <p:nvPr/>
        </p:nvSpPr>
        <p:spPr>
          <a:xfrm>
            <a:off x="6524528" y="1907907"/>
            <a:ext cx="5153679" cy="584775"/>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sz="3200"/>
              <a:t>TOUGH</a:t>
            </a:r>
          </a:p>
        </p:txBody>
      </p:sp>
    </p:spTree>
    <p:extLst>
      <p:ext uri="{BB962C8B-B14F-4D97-AF65-F5344CB8AC3E}">
        <p14:creationId xmlns:p14="http://schemas.microsoft.com/office/powerpoint/2010/main" val="3038010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4775B74-FD4B-1BB4-CF19-780BB408910E}"/>
              </a:ext>
            </a:extLst>
          </p:cNvPr>
          <p:cNvSpPr>
            <a:spLocks noGrp="1"/>
          </p:cNvSpPr>
          <p:nvPr>
            <p:ph type="title"/>
          </p:nvPr>
        </p:nvSpPr>
        <p:spPr>
          <a:xfrm>
            <a:off x="334963" y="812652"/>
            <a:ext cx="11522075" cy="840083"/>
          </a:xfrm>
        </p:spPr>
        <p:txBody>
          <a:bodyPr/>
          <a:lstStyle/>
          <a:p>
            <a:r>
              <a:rPr lang="en-US"/>
              <a:t>MSO single vs population</a:t>
            </a:r>
          </a:p>
        </p:txBody>
      </p:sp>
      <p:pic>
        <p:nvPicPr>
          <p:cNvPr id="8" name="Immagine 7" descr="Immagine che contiene testo, diagramma&#10;&#10;Descrizione generata automaticamente">
            <a:extLst>
              <a:ext uri="{FF2B5EF4-FFF2-40B4-BE49-F238E27FC236}">
                <a16:creationId xmlns:a16="http://schemas.microsoft.com/office/drawing/2014/main" id="{A8362EBB-4A80-B5AC-6957-48C849928CFB}"/>
              </a:ext>
            </a:extLst>
          </p:cNvPr>
          <p:cNvPicPr>
            <a:picLocks noChangeAspect="1"/>
          </p:cNvPicPr>
          <p:nvPr/>
        </p:nvPicPr>
        <p:blipFill>
          <a:blip r:embed="rId2"/>
          <a:stretch>
            <a:fillRect/>
          </a:stretch>
        </p:blipFill>
        <p:spPr>
          <a:xfrm>
            <a:off x="945006" y="2060576"/>
            <a:ext cx="10301988" cy="4146550"/>
          </a:xfrm>
          <a:prstGeom prst="rect">
            <a:avLst/>
          </a:prstGeom>
          <a:noFill/>
        </p:spPr>
      </p:pic>
      <p:sp>
        <p:nvSpPr>
          <p:cNvPr id="3" name="Segnaposto data 2">
            <a:extLst>
              <a:ext uri="{FF2B5EF4-FFF2-40B4-BE49-F238E27FC236}">
                <a16:creationId xmlns:a16="http://schemas.microsoft.com/office/drawing/2014/main" id="{817FF274-A3C4-B6E2-4019-FD0A78A3D1AB}"/>
              </a:ext>
            </a:extLst>
          </p:cNvPr>
          <p:cNvSpPr>
            <a:spLocks noGrp="1"/>
          </p:cNvSpPr>
          <p:nvPr>
            <p:ph type="dt" sz="half" idx="10"/>
          </p:nvPr>
        </p:nvSpPr>
        <p:spPr>
          <a:xfrm>
            <a:off x="334964" y="39688"/>
            <a:ext cx="2383298" cy="365125"/>
          </a:xfrm>
        </p:spPr>
        <p:txBody>
          <a:bodyPr anchor="b">
            <a:normAutofit/>
          </a:bodyPr>
          <a:lstStyle/>
          <a:p>
            <a:pPr>
              <a:spcAft>
                <a:spcPts val="600"/>
              </a:spcAft>
            </a:pPr>
            <a:fld id="{A0DC5027-CE82-4880-9B8A-34AD6C4332F1}" type="datetime1">
              <a:rPr lang="it-IT" smtClean="0"/>
              <a:pPr>
                <a:spcAft>
                  <a:spcPts val="600"/>
                </a:spcAft>
              </a:pPr>
              <a:t>16/12/2024</a:t>
            </a:fld>
            <a:endParaRPr lang="it-IT"/>
          </a:p>
        </p:txBody>
      </p:sp>
      <p:sp>
        <p:nvSpPr>
          <p:cNvPr id="4" name="Segnaposto piè di pagina 3">
            <a:extLst>
              <a:ext uri="{FF2B5EF4-FFF2-40B4-BE49-F238E27FC236}">
                <a16:creationId xmlns:a16="http://schemas.microsoft.com/office/drawing/2014/main" id="{F5BBCDA0-35C1-E021-7134-2A9731AA66CB}"/>
              </a:ext>
            </a:extLst>
          </p:cNvPr>
          <p:cNvSpPr>
            <a:spLocks noGrp="1"/>
          </p:cNvSpPr>
          <p:nvPr>
            <p:ph type="ftr" sz="quarter" idx="11"/>
          </p:nvPr>
        </p:nvSpPr>
        <p:spPr>
          <a:xfrm>
            <a:off x="3216275"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D45C98A5-28AE-186D-ABAE-FE07C79BCD79}"/>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57</a:t>
            </a:fld>
            <a:endParaRPr lang="it-IT"/>
          </a:p>
        </p:txBody>
      </p:sp>
      <p:sp>
        <p:nvSpPr>
          <p:cNvPr id="15" name="Text Placeholder 6">
            <a:extLst>
              <a:ext uri="{FF2B5EF4-FFF2-40B4-BE49-F238E27FC236}">
                <a16:creationId xmlns:a16="http://schemas.microsoft.com/office/drawing/2014/main" id="{6FD15AB5-DED7-D6BF-E4BC-D3A23B2CF9E3}"/>
              </a:ext>
            </a:extLst>
          </p:cNvPr>
          <p:cNvSpPr>
            <a:spLocks noGrp="1"/>
          </p:cNvSpPr>
          <p:nvPr>
            <p:ph type="body" sz="quarter" idx="16"/>
          </p:nvPr>
        </p:nvSpPr>
        <p:spPr>
          <a:xfrm>
            <a:off x="334962" y="6207125"/>
            <a:ext cx="11522076" cy="282575"/>
          </a:xfrm>
        </p:spPr>
        <p:txBody>
          <a:bodyPr/>
          <a:lstStyle/>
          <a:p>
            <a:endParaRPr lang="en-US"/>
          </a:p>
        </p:txBody>
      </p:sp>
    </p:spTree>
    <p:extLst>
      <p:ext uri="{BB962C8B-B14F-4D97-AF65-F5344CB8AC3E}">
        <p14:creationId xmlns:p14="http://schemas.microsoft.com/office/powerpoint/2010/main" val="992942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BFB0637B-C259-95CF-F219-392B379BA0FC}"/>
              </a:ext>
            </a:extLst>
          </p:cNvPr>
          <p:cNvSpPr>
            <a:spLocks noGrp="1"/>
          </p:cNvSpPr>
          <p:nvPr>
            <p:ph type="dt" sz="half" idx="10"/>
          </p:nvPr>
        </p:nvSpPr>
        <p:spPr/>
        <p:txBody>
          <a:bodyPr/>
          <a:lstStyle/>
          <a:p>
            <a:fld id="{791898B5-E4FE-4062-9931-8BFE112C1429}" type="datetime1">
              <a:rPr lang="it-IT" smtClean="0"/>
              <a:t>16/12/2024</a:t>
            </a:fld>
            <a:endParaRPr lang="it-IT"/>
          </a:p>
        </p:txBody>
      </p:sp>
      <p:sp>
        <p:nvSpPr>
          <p:cNvPr id="4" name="Segnaposto piè di pagina 3">
            <a:extLst>
              <a:ext uri="{FF2B5EF4-FFF2-40B4-BE49-F238E27FC236}">
                <a16:creationId xmlns:a16="http://schemas.microsoft.com/office/drawing/2014/main" id="{149A4FBD-828C-AC48-71EE-9B1C06D73A9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0801C95-91BA-9C62-EBD1-2364C67E9DB1}"/>
              </a:ext>
            </a:extLst>
          </p:cNvPr>
          <p:cNvSpPr>
            <a:spLocks noGrp="1"/>
          </p:cNvSpPr>
          <p:nvPr>
            <p:ph type="sldNum" sz="quarter" idx="12"/>
          </p:nvPr>
        </p:nvSpPr>
        <p:spPr/>
        <p:txBody>
          <a:bodyPr/>
          <a:lstStyle/>
          <a:p>
            <a:fld id="{3135EEA2-8D42-4D46-95A6-66E65FDC5EB1}" type="slidenum">
              <a:rPr lang="it-IT" smtClean="0"/>
              <a:pPr/>
              <a:t>6</a:t>
            </a:fld>
            <a:endParaRPr lang="it-IT"/>
          </a:p>
        </p:txBody>
      </p:sp>
      <p:pic>
        <p:nvPicPr>
          <p:cNvPr id="7" name="Immagine 6" descr="Immagine che contiene testo, schermata, diagramma&#10;&#10;Descrizione generata automaticamente">
            <a:extLst>
              <a:ext uri="{FF2B5EF4-FFF2-40B4-BE49-F238E27FC236}">
                <a16:creationId xmlns:a16="http://schemas.microsoft.com/office/drawing/2014/main" id="{F16079E8-C7E3-737E-0220-BECFD37B0893}"/>
              </a:ext>
            </a:extLst>
          </p:cNvPr>
          <p:cNvPicPr>
            <a:picLocks noChangeAspect="1"/>
          </p:cNvPicPr>
          <p:nvPr/>
        </p:nvPicPr>
        <p:blipFill>
          <a:blip r:embed="rId3"/>
          <a:srcRect r="66712" b="203"/>
          <a:stretch/>
        </p:blipFill>
        <p:spPr>
          <a:xfrm>
            <a:off x="285398" y="130934"/>
            <a:ext cx="5399542" cy="6596131"/>
          </a:xfrm>
          <a:prstGeom prst="rect">
            <a:avLst/>
          </a:prstGeom>
        </p:spPr>
      </p:pic>
      <p:pic>
        <p:nvPicPr>
          <p:cNvPr id="9" name="Immagine 8" descr="Immagine che contiene testo, diagramma, schermata, mappa&#10;&#10;Descrizione generata automaticamente">
            <a:extLst>
              <a:ext uri="{FF2B5EF4-FFF2-40B4-BE49-F238E27FC236}">
                <a16:creationId xmlns:a16="http://schemas.microsoft.com/office/drawing/2014/main" id="{9A042AEE-8BEE-A9E9-79E7-A91E2303C27B}"/>
              </a:ext>
            </a:extLst>
          </p:cNvPr>
          <p:cNvPicPr>
            <a:picLocks noChangeAspect="1"/>
          </p:cNvPicPr>
          <p:nvPr/>
        </p:nvPicPr>
        <p:blipFill>
          <a:blip r:embed="rId4"/>
          <a:srcRect t="57865" r="440" b="-281"/>
          <a:stretch/>
        </p:blipFill>
        <p:spPr>
          <a:xfrm>
            <a:off x="5772074" y="2707689"/>
            <a:ext cx="6134528" cy="4110623"/>
          </a:xfrm>
          <a:prstGeom prst="rect">
            <a:avLst/>
          </a:prstGeom>
        </p:spPr>
      </p:pic>
      <p:sp>
        <p:nvSpPr>
          <p:cNvPr id="2" name="Titolo 2">
            <a:extLst>
              <a:ext uri="{FF2B5EF4-FFF2-40B4-BE49-F238E27FC236}">
                <a16:creationId xmlns:a16="http://schemas.microsoft.com/office/drawing/2014/main" id="{54970E6A-7A03-0FA6-74B1-BCFD8C42D5CA}"/>
              </a:ext>
            </a:extLst>
          </p:cNvPr>
          <p:cNvSpPr>
            <a:spLocks noGrp="1"/>
          </p:cNvSpPr>
          <p:nvPr>
            <p:ph type="title"/>
          </p:nvPr>
        </p:nvSpPr>
        <p:spPr>
          <a:xfrm>
            <a:off x="7331075" y="653983"/>
            <a:ext cx="4204944" cy="2440400"/>
          </a:xfrm>
        </p:spPr>
        <p:txBody>
          <a:bodyPr/>
          <a:lstStyle/>
          <a:p>
            <a:r>
              <a:rPr lang="it-IT" sz="3600"/>
              <a:t>HRTF:</a:t>
            </a:r>
            <a:br>
              <a:rPr lang="it-IT" sz="3600"/>
            </a:br>
            <a:r>
              <a:rPr lang="it-IT" sz="3600"/>
              <a:t>Head-Related</a:t>
            </a:r>
            <a:br>
              <a:rPr lang="it-IT" sz="3600"/>
            </a:br>
            <a:r>
              <a:rPr lang="it-IT" sz="3600"/>
              <a:t>Transfer</a:t>
            </a:r>
            <a:br>
              <a:rPr lang="it-IT" sz="3600"/>
            </a:br>
            <a:r>
              <a:rPr lang="it-IT" sz="3600"/>
              <a:t>Function</a:t>
            </a:r>
          </a:p>
        </p:txBody>
      </p:sp>
      <p:pic>
        <p:nvPicPr>
          <p:cNvPr id="8" name="Graphic 7" descr="Volume with solid fill">
            <a:extLst>
              <a:ext uri="{FF2B5EF4-FFF2-40B4-BE49-F238E27FC236}">
                <a16:creationId xmlns:a16="http://schemas.microsoft.com/office/drawing/2014/main" id="{D840A13B-2179-6A68-DDC1-E61F11B11A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3027" y="5637920"/>
            <a:ext cx="914400" cy="914400"/>
          </a:xfrm>
          <a:prstGeom prst="rect">
            <a:avLst/>
          </a:prstGeom>
        </p:spPr>
      </p:pic>
    </p:spTree>
    <p:extLst>
      <p:ext uri="{BB962C8B-B14F-4D97-AF65-F5344CB8AC3E}">
        <p14:creationId xmlns:p14="http://schemas.microsoft.com/office/powerpoint/2010/main" val="196350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BFB0637B-C259-95CF-F219-392B379BA0FC}"/>
              </a:ext>
            </a:extLst>
          </p:cNvPr>
          <p:cNvSpPr>
            <a:spLocks noGrp="1"/>
          </p:cNvSpPr>
          <p:nvPr>
            <p:ph type="dt" sz="half" idx="10"/>
          </p:nvPr>
        </p:nvSpPr>
        <p:spPr/>
        <p:txBody>
          <a:bodyPr/>
          <a:lstStyle/>
          <a:p>
            <a:fld id="{791898B5-E4FE-4062-9931-8BFE112C1429}" type="datetime1">
              <a:rPr lang="it-IT" smtClean="0"/>
              <a:t>16/12/2024</a:t>
            </a:fld>
            <a:endParaRPr lang="it-IT"/>
          </a:p>
        </p:txBody>
      </p:sp>
      <p:sp>
        <p:nvSpPr>
          <p:cNvPr id="4" name="Segnaposto piè di pagina 3">
            <a:extLst>
              <a:ext uri="{FF2B5EF4-FFF2-40B4-BE49-F238E27FC236}">
                <a16:creationId xmlns:a16="http://schemas.microsoft.com/office/drawing/2014/main" id="{149A4FBD-828C-AC48-71EE-9B1C06D73A9D}"/>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F0801C95-91BA-9C62-EBD1-2364C67E9DB1}"/>
              </a:ext>
            </a:extLst>
          </p:cNvPr>
          <p:cNvSpPr>
            <a:spLocks noGrp="1"/>
          </p:cNvSpPr>
          <p:nvPr>
            <p:ph type="sldNum" sz="quarter" idx="12"/>
          </p:nvPr>
        </p:nvSpPr>
        <p:spPr/>
        <p:txBody>
          <a:bodyPr/>
          <a:lstStyle/>
          <a:p>
            <a:fld id="{3135EEA2-8D42-4D46-95A6-66E65FDC5EB1}" type="slidenum">
              <a:rPr lang="it-IT" smtClean="0"/>
              <a:pPr/>
              <a:t>7</a:t>
            </a:fld>
            <a:endParaRPr lang="it-IT"/>
          </a:p>
        </p:txBody>
      </p:sp>
      <p:pic>
        <p:nvPicPr>
          <p:cNvPr id="2" name="Immagine 1" descr="Immagine che contiene testo, schermata, diagramma&#10;&#10;Descrizione generata automaticamente">
            <a:extLst>
              <a:ext uri="{FF2B5EF4-FFF2-40B4-BE49-F238E27FC236}">
                <a16:creationId xmlns:a16="http://schemas.microsoft.com/office/drawing/2014/main" id="{2AB4EB1F-B823-50CF-3DBA-CB204E177E7E}"/>
              </a:ext>
            </a:extLst>
          </p:cNvPr>
          <p:cNvPicPr>
            <a:picLocks noChangeAspect="1"/>
          </p:cNvPicPr>
          <p:nvPr/>
        </p:nvPicPr>
        <p:blipFill>
          <a:blip r:embed="rId3"/>
          <a:srcRect t="-1" r="67398" b="1835"/>
          <a:stretch/>
        </p:blipFill>
        <p:spPr>
          <a:xfrm>
            <a:off x="1581510" y="3117602"/>
            <a:ext cx="2798333" cy="3434073"/>
          </a:xfrm>
          <a:prstGeom prst="rect">
            <a:avLst/>
          </a:prstGeom>
        </p:spPr>
      </p:pic>
      <p:pic>
        <p:nvPicPr>
          <p:cNvPr id="8" name="Immagine 7" descr="Immagine che contiene testo, diagramma, schermata, mappa&#10;&#10;Descrizione generata automaticamente">
            <a:extLst>
              <a:ext uri="{FF2B5EF4-FFF2-40B4-BE49-F238E27FC236}">
                <a16:creationId xmlns:a16="http://schemas.microsoft.com/office/drawing/2014/main" id="{B4942D50-C096-3E05-BC90-2DA7205C7EE7}"/>
              </a:ext>
            </a:extLst>
          </p:cNvPr>
          <p:cNvPicPr>
            <a:picLocks noChangeAspect="1"/>
          </p:cNvPicPr>
          <p:nvPr/>
        </p:nvPicPr>
        <p:blipFill>
          <a:blip r:embed="rId4"/>
          <a:srcRect t="57865" r="440" b="-281"/>
          <a:stretch/>
        </p:blipFill>
        <p:spPr>
          <a:xfrm>
            <a:off x="4481602" y="3555341"/>
            <a:ext cx="3243201" cy="2173577"/>
          </a:xfrm>
          <a:prstGeom prst="rect">
            <a:avLst/>
          </a:prstGeom>
        </p:spPr>
      </p:pic>
      <p:pic>
        <p:nvPicPr>
          <p:cNvPr id="9" name="Immagine 8" descr="Immagine che contiene testo, diagramma, schermata, mappa&#10;&#10;Descrizione generata automaticamente">
            <a:extLst>
              <a:ext uri="{FF2B5EF4-FFF2-40B4-BE49-F238E27FC236}">
                <a16:creationId xmlns:a16="http://schemas.microsoft.com/office/drawing/2014/main" id="{466C9118-A870-A084-64F8-47A15BED6AFB}"/>
              </a:ext>
            </a:extLst>
          </p:cNvPr>
          <p:cNvPicPr>
            <a:picLocks noChangeAspect="1"/>
          </p:cNvPicPr>
          <p:nvPr/>
        </p:nvPicPr>
        <p:blipFill>
          <a:blip r:embed="rId4"/>
          <a:srcRect r="885" b="42132"/>
          <a:stretch/>
        </p:blipFill>
        <p:spPr>
          <a:xfrm>
            <a:off x="4481602" y="392322"/>
            <a:ext cx="3228715" cy="2965413"/>
          </a:xfrm>
          <a:prstGeom prst="rect">
            <a:avLst/>
          </a:prstGeom>
        </p:spPr>
      </p:pic>
      <p:pic>
        <p:nvPicPr>
          <p:cNvPr id="10" name="Immagine 9" descr="Immagine che contiene schermata, diagramma, testo&#10;&#10;Descrizione generata automaticamente">
            <a:extLst>
              <a:ext uri="{FF2B5EF4-FFF2-40B4-BE49-F238E27FC236}">
                <a16:creationId xmlns:a16="http://schemas.microsoft.com/office/drawing/2014/main" id="{C08AC4ED-03BA-5BFA-EECC-2DA007A4B526}"/>
              </a:ext>
            </a:extLst>
          </p:cNvPr>
          <p:cNvPicPr>
            <a:picLocks noChangeAspect="1"/>
          </p:cNvPicPr>
          <p:nvPr/>
        </p:nvPicPr>
        <p:blipFill>
          <a:blip r:embed="rId5"/>
          <a:srcRect t="-183" r="66869" b="-467"/>
          <a:stretch/>
        </p:blipFill>
        <p:spPr>
          <a:xfrm>
            <a:off x="2116707" y="399458"/>
            <a:ext cx="2360514" cy="3106162"/>
          </a:xfrm>
          <a:prstGeom prst="rect">
            <a:avLst/>
          </a:prstGeom>
        </p:spPr>
      </p:pic>
      <p:pic>
        <p:nvPicPr>
          <p:cNvPr id="12" name="Immagine 11" descr="Immagine che contiene schermata, diagramma, testo&#10;&#10;Descrizione generata automaticamente">
            <a:extLst>
              <a:ext uri="{FF2B5EF4-FFF2-40B4-BE49-F238E27FC236}">
                <a16:creationId xmlns:a16="http://schemas.microsoft.com/office/drawing/2014/main" id="{32F871B8-B69E-A89C-8F7D-4FDD16B34A13}"/>
              </a:ext>
            </a:extLst>
          </p:cNvPr>
          <p:cNvPicPr>
            <a:picLocks noChangeAspect="1"/>
          </p:cNvPicPr>
          <p:nvPr/>
        </p:nvPicPr>
        <p:blipFill>
          <a:blip r:embed="rId5"/>
          <a:srcRect l="67375" t="-935" r="-205" b="-3"/>
          <a:stretch/>
        </p:blipFill>
        <p:spPr>
          <a:xfrm>
            <a:off x="7328401" y="456967"/>
            <a:ext cx="2339024" cy="3115024"/>
          </a:xfrm>
          <a:prstGeom prst="rect">
            <a:avLst/>
          </a:prstGeom>
        </p:spPr>
      </p:pic>
      <p:sp>
        <p:nvSpPr>
          <p:cNvPr id="11" name="CasellaDiTesto 10">
            <a:extLst>
              <a:ext uri="{FF2B5EF4-FFF2-40B4-BE49-F238E27FC236}">
                <a16:creationId xmlns:a16="http://schemas.microsoft.com/office/drawing/2014/main" id="{5AC78E53-2D37-28CA-CADE-EF1234533787}"/>
              </a:ext>
            </a:extLst>
          </p:cNvPr>
          <p:cNvSpPr txBox="1"/>
          <p:nvPr/>
        </p:nvSpPr>
        <p:spPr>
          <a:xfrm>
            <a:off x="5283257" y="6428573"/>
            <a:ext cx="6898594" cy="4213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Yin, T.C.T., Smith, P.H., Joris, P.X., 2019. </a:t>
            </a:r>
            <a:r>
              <a:rPr lang="it-IT" sz="1050" err="1">
                <a:ea typeface="+mn-lt"/>
                <a:cs typeface="+mn-lt"/>
              </a:rPr>
              <a:t>Neural</a:t>
            </a:r>
            <a:r>
              <a:rPr lang="it-IT" sz="1050">
                <a:ea typeface="+mn-lt"/>
                <a:cs typeface="+mn-lt"/>
              </a:rPr>
              <a:t> </a:t>
            </a:r>
            <a:r>
              <a:rPr lang="it-IT" sz="1050" err="1">
                <a:ea typeface="+mn-lt"/>
                <a:cs typeface="+mn-lt"/>
              </a:rPr>
              <a:t>Mechanisms</a:t>
            </a:r>
            <a:r>
              <a:rPr lang="it-IT" sz="1050">
                <a:ea typeface="+mn-lt"/>
                <a:cs typeface="+mn-lt"/>
              </a:rPr>
              <a:t> of </a:t>
            </a:r>
            <a:r>
              <a:rPr lang="it-IT" sz="1050" err="1">
                <a:ea typeface="+mn-lt"/>
                <a:cs typeface="+mn-lt"/>
              </a:rPr>
              <a:t>Binaural</a:t>
            </a:r>
            <a:r>
              <a:rPr lang="it-IT" sz="1050">
                <a:ea typeface="+mn-lt"/>
                <a:cs typeface="+mn-lt"/>
              </a:rPr>
              <a:t> Processing in the </a:t>
            </a:r>
            <a:r>
              <a:rPr lang="it-IT" sz="1050" err="1">
                <a:ea typeface="+mn-lt"/>
                <a:cs typeface="+mn-lt"/>
              </a:rPr>
              <a:t>Auditory</a:t>
            </a:r>
            <a:r>
              <a:rPr lang="it-IT" sz="1050">
                <a:ea typeface="+mn-lt"/>
                <a:cs typeface="+mn-lt"/>
              </a:rPr>
              <a:t> </a:t>
            </a:r>
            <a:r>
              <a:rPr lang="it-IT" sz="1050" err="1">
                <a:ea typeface="+mn-lt"/>
                <a:cs typeface="+mn-lt"/>
              </a:rPr>
              <a:t>Brainstem</a:t>
            </a:r>
            <a:r>
              <a:rPr lang="it-IT" sz="1050">
                <a:ea typeface="+mn-lt"/>
                <a:cs typeface="+mn-lt"/>
              </a:rPr>
              <a:t>, </a:t>
            </a:r>
            <a:endParaRPr lang="it-IT"/>
          </a:p>
          <a:p>
            <a:pPr algn="r"/>
            <a:r>
              <a:rPr lang="it-IT" sz="1050">
                <a:ea typeface="+mn-lt"/>
                <a:cs typeface="+mn-lt"/>
              </a:rPr>
              <a:t>Comprehensive </a:t>
            </a:r>
            <a:r>
              <a:rPr lang="it-IT" sz="1050" err="1">
                <a:ea typeface="+mn-lt"/>
                <a:cs typeface="+mn-lt"/>
              </a:rPr>
              <a:t>Physiology</a:t>
            </a:r>
            <a:r>
              <a:rPr lang="it-IT" sz="1050">
                <a:ea typeface="+mn-lt"/>
                <a:cs typeface="+mn-lt"/>
              </a:rPr>
              <a:t>. Wiley, pp. 1503–1575</a:t>
            </a:r>
            <a:endParaRPr lang="it-IT"/>
          </a:p>
        </p:txBody>
      </p:sp>
      <p:pic>
        <p:nvPicPr>
          <p:cNvPr id="14" name="Immagine 1" descr="Immagine che contiene testo, schermata, diagramma&#10;&#10;Descrizione generata automaticamente">
            <a:extLst>
              <a:ext uri="{FF2B5EF4-FFF2-40B4-BE49-F238E27FC236}">
                <a16:creationId xmlns:a16="http://schemas.microsoft.com/office/drawing/2014/main" id="{478FCCE9-D431-DD05-5584-F8866EDEDBF6}"/>
              </a:ext>
            </a:extLst>
          </p:cNvPr>
          <p:cNvPicPr>
            <a:picLocks noChangeAspect="1"/>
          </p:cNvPicPr>
          <p:nvPr/>
        </p:nvPicPr>
        <p:blipFill>
          <a:blip r:embed="rId3"/>
          <a:srcRect l="71201"/>
          <a:stretch/>
        </p:blipFill>
        <p:spPr>
          <a:xfrm>
            <a:off x="7710317" y="3208129"/>
            <a:ext cx="2471906" cy="3498268"/>
          </a:xfrm>
          <a:prstGeom prst="rect">
            <a:avLst/>
          </a:prstGeom>
        </p:spPr>
      </p:pic>
      <p:pic>
        <p:nvPicPr>
          <p:cNvPr id="15" name="Graphic 14" descr="Volume with solid fill">
            <a:extLst>
              <a:ext uri="{FF2B5EF4-FFF2-40B4-BE49-F238E27FC236}">
                <a16:creationId xmlns:a16="http://schemas.microsoft.com/office/drawing/2014/main" id="{1305C0F4-18FD-41D7-85D9-B638A74987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9843" y="5138835"/>
            <a:ext cx="626607" cy="626607"/>
          </a:xfrm>
          <a:prstGeom prst="rect">
            <a:avLst/>
          </a:prstGeom>
        </p:spPr>
      </p:pic>
    </p:spTree>
    <p:extLst>
      <p:ext uri="{BB962C8B-B14F-4D97-AF65-F5344CB8AC3E}">
        <p14:creationId xmlns:p14="http://schemas.microsoft.com/office/powerpoint/2010/main" val="98834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2.59259E-6 L -0.00066 -0.22871 " pathEditMode="relative" rAng="0" ptsTypes="AA">
                                      <p:cBhvr>
                                        <p:cTn id="6" dur="500" fill="hold"/>
                                        <p:tgtEl>
                                          <p:spTgt spid="15"/>
                                        </p:tgtEl>
                                        <p:attrNameLst>
                                          <p:attrName>ppt_x</p:attrName>
                                          <p:attrName>ppt_y</p:attrName>
                                        </p:attrNameLst>
                                      </p:cBhvr>
                                      <p:rCtr x="-39" y="-11435"/>
                                    </p:animMotion>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42" presetClass="path" presetSubtype="0" accel="50000" decel="50000" fill="hold" nodeType="afterEffect">
                                  <p:stCondLst>
                                    <p:cond delay="0"/>
                                  </p:stCondLst>
                                  <p:childTnLst>
                                    <p:animMotion origin="layout" path="M -0.00065 -0.2287 L 0.1151 -0.27639 " pathEditMode="relative" rAng="0" ptsTypes="AA">
                                      <p:cBhvr>
                                        <p:cTn id="12" dur="500" fill="hold"/>
                                        <p:tgtEl>
                                          <p:spTgt spid="15"/>
                                        </p:tgtEl>
                                        <p:attrNameLst>
                                          <p:attrName>ppt_x</p:attrName>
                                          <p:attrName>ppt_y</p:attrName>
                                        </p:attrNameLst>
                                      </p:cBhvr>
                                      <p:rCtr x="5703" y="-1667"/>
                                    </p:animMotion>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000"/>
                            </p:stCondLst>
                            <p:childTnLst>
                              <p:par>
                                <p:cTn id="17" presetID="42" presetClass="path" presetSubtype="0" accel="50000" decel="50000" fill="hold" nodeType="afterEffect">
                                  <p:stCondLst>
                                    <p:cond delay="0"/>
                                  </p:stCondLst>
                                  <p:childTnLst>
                                    <p:animMotion origin="layout" path="M 0.1151 -0.27639 L 0.23919 -0.22732 " pathEditMode="relative" rAng="0" ptsTypes="AA">
                                      <p:cBhvr>
                                        <p:cTn id="18" dur="500" fill="hold"/>
                                        <p:tgtEl>
                                          <p:spTgt spid="15"/>
                                        </p:tgtEl>
                                        <p:attrNameLst>
                                          <p:attrName>ppt_x</p:attrName>
                                          <p:attrName>ppt_y</p:attrName>
                                        </p:attrNameLst>
                                      </p:cBhvr>
                                      <p:rCtr x="6198" y="2338"/>
                                    </p:animMotion>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500"/>
                            </p:stCondLst>
                            <p:childTnLst>
                              <p:par>
                                <p:cTn id="23" presetID="42" presetClass="path" presetSubtype="0" accel="50000" decel="50000" fill="hold" nodeType="afterEffect">
                                  <p:stCondLst>
                                    <p:cond delay="0"/>
                                  </p:stCondLst>
                                  <p:childTnLst>
                                    <p:animMotion origin="layout" path="M 0.23919 -0.22732 L 0.24869 0.00416 " pathEditMode="relative" rAng="0" ptsTypes="AA">
                                      <p:cBhvr>
                                        <p:cTn id="24" dur="500" fill="hold"/>
                                        <p:tgtEl>
                                          <p:spTgt spid="15"/>
                                        </p:tgtEl>
                                        <p:attrNameLst>
                                          <p:attrName>ppt_x</p:attrName>
                                          <p:attrName>ppt_y</p:attrName>
                                        </p:attrNameLst>
                                      </p:cBhvr>
                                      <p:rCtr x="469" y="11574"/>
                                    </p:animMotion>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84913E1-82C6-904E-78DF-ABEAE7F49921}"/>
              </a:ext>
            </a:extLst>
          </p:cNvPr>
          <p:cNvSpPr>
            <a:spLocks noGrp="1"/>
          </p:cNvSpPr>
          <p:nvPr>
            <p:ph type="title"/>
          </p:nvPr>
        </p:nvSpPr>
        <p:spPr/>
        <p:txBody>
          <a:bodyPr/>
          <a:lstStyle/>
          <a:p>
            <a:r>
              <a:rPr lang="it-IT"/>
              <a:t>Associated Nuclei</a:t>
            </a:r>
          </a:p>
        </p:txBody>
      </p:sp>
      <p:sp>
        <p:nvSpPr>
          <p:cNvPr id="3" name="Segnaposto data 2">
            <a:extLst>
              <a:ext uri="{FF2B5EF4-FFF2-40B4-BE49-F238E27FC236}">
                <a16:creationId xmlns:a16="http://schemas.microsoft.com/office/drawing/2014/main" id="{06DCE9DA-4E00-CB2E-256C-3D9AEA12A811}"/>
              </a:ext>
            </a:extLst>
          </p:cNvPr>
          <p:cNvSpPr>
            <a:spLocks noGrp="1"/>
          </p:cNvSpPr>
          <p:nvPr>
            <p:ph type="dt" sz="half" idx="10"/>
          </p:nvPr>
        </p:nvSpPr>
        <p:spPr/>
        <p:txBody>
          <a:bodyPr/>
          <a:lstStyle/>
          <a:p>
            <a:fld id="{791898B5-E4FE-4062-9931-8BFE112C1429}" type="datetime1">
              <a:rPr lang="it-IT" smtClean="0"/>
              <a:t>16/12/2024</a:t>
            </a:fld>
            <a:endParaRPr lang="it-IT"/>
          </a:p>
        </p:txBody>
      </p:sp>
      <p:sp>
        <p:nvSpPr>
          <p:cNvPr id="4" name="Segnaposto piè di pagina 3">
            <a:extLst>
              <a:ext uri="{FF2B5EF4-FFF2-40B4-BE49-F238E27FC236}">
                <a16:creationId xmlns:a16="http://schemas.microsoft.com/office/drawing/2014/main" id="{5B758803-C8A0-D177-9088-782F864B4306}"/>
              </a:ext>
            </a:extLst>
          </p:cNvPr>
          <p:cNvSpPr>
            <a:spLocks noGrp="1"/>
          </p:cNvSpPr>
          <p:nvPr>
            <p:ph type="ftr" sz="quarter" idx="11"/>
          </p:nvPr>
        </p:nvSpPr>
        <p:spPr/>
        <p:txBody>
          <a:bodyPr/>
          <a:lstStyle/>
          <a:p>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7EC826AA-A356-D727-BA0A-FEF4E030A28E}"/>
              </a:ext>
            </a:extLst>
          </p:cNvPr>
          <p:cNvSpPr>
            <a:spLocks noGrp="1"/>
          </p:cNvSpPr>
          <p:nvPr>
            <p:ph type="sldNum" sz="quarter" idx="12"/>
          </p:nvPr>
        </p:nvSpPr>
        <p:spPr/>
        <p:txBody>
          <a:bodyPr/>
          <a:lstStyle/>
          <a:p>
            <a:fld id="{3135EEA2-8D42-4D46-95A6-66E65FDC5EB1}" type="slidenum">
              <a:rPr lang="it-IT" smtClean="0"/>
              <a:pPr/>
              <a:t>8</a:t>
            </a:fld>
            <a:endParaRPr lang="it-IT"/>
          </a:p>
        </p:txBody>
      </p:sp>
      <p:sp>
        <p:nvSpPr>
          <p:cNvPr id="8" name="Segnaposto testo 7">
            <a:extLst>
              <a:ext uri="{FF2B5EF4-FFF2-40B4-BE49-F238E27FC236}">
                <a16:creationId xmlns:a16="http://schemas.microsoft.com/office/drawing/2014/main" id="{872D756A-F444-0111-3662-E60BD2DD1FBA}"/>
              </a:ext>
            </a:extLst>
          </p:cNvPr>
          <p:cNvSpPr>
            <a:spLocks noGrp="1"/>
          </p:cNvSpPr>
          <p:nvPr>
            <p:ph type="body" sz="quarter" idx="15"/>
          </p:nvPr>
        </p:nvSpPr>
        <p:spPr>
          <a:xfrm>
            <a:off x="1499219" y="1721564"/>
            <a:ext cx="4193976" cy="548562"/>
          </a:xfrm>
        </p:spPr>
        <p:txBody>
          <a:bodyPr vert="horz" lIns="0" tIns="0" rIns="0" bIns="0" rtlCol="0" anchor="b">
            <a:noAutofit/>
          </a:bodyPr>
          <a:lstStyle/>
          <a:p>
            <a:r>
              <a:rPr lang="it-IT" sz="2000" b="0"/>
              <a:t>Lateral Superior Olive (LSO) -&gt; ILD</a:t>
            </a:r>
          </a:p>
        </p:txBody>
      </p:sp>
      <p:sp>
        <p:nvSpPr>
          <p:cNvPr id="9" name="Segnaposto testo 8">
            <a:extLst>
              <a:ext uri="{FF2B5EF4-FFF2-40B4-BE49-F238E27FC236}">
                <a16:creationId xmlns:a16="http://schemas.microsoft.com/office/drawing/2014/main" id="{17077A01-3487-A282-EBFE-A7A8880E36FF}"/>
              </a:ext>
            </a:extLst>
          </p:cNvPr>
          <p:cNvSpPr>
            <a:spLocks noGrp="1"/>
          </p:cNvSpPr>
          <p:nvPr>
            <p:ph type="body" sz="quarter" idx="16"/>
          </p:nvPr>
        </p:nvSpPr>
        <p:spPr>
          <a:xfrm>
            <a:off x="6883299" y="1828801"/>
            <a:ext cx="4521401" cy="441325"/>
          </a:xfrm>
        </p:spPr>
        <p:txBody>
          <a:bodyPr vert="horz" lIns="0" tIns="0" rIns="0" bIns="0" rtlCol="0" anchor="b">
            <a:noAutofit/>
          </a:bodyPr>
          <a:lstStyle/>
          <a:p>
            <a:r>
              <a:rPr lang="it-IT" sz="2000" b="0"/>
              <a:t>Medial Superior Olive (MSO) -&gt; ITD</a:t>
            </a:r>
          </a:p>
        </p:txBody>
      </p:sp>
      <p:pic>
        <p:nvPicPr>
          <p:cNvPr id="12" name="Immagine 11" descr="Immagine che contiene testo, schermata, diagramma, Carattere&#10;&#10;Descrizione generata automaticamente">
            <a:extLst>
              <a:ext uri="{FF2B5EF4-FFF2-40B4-BE49-F238E27FC236}">
                <a16:creationId xmlns:a16="http://schemas.microsoft.com/office/drawing/2014/main" id="{041A3A57-513D-8763-41CB-FBE033ECC9FC}"/>
              </a:ext>
            </a:extLst>
          </p:cNvPr>
          <p:cNvPicPr>
            <a:picLocks noChangeAspect="1"/>
          </p:cNvPicPr>
          <p:nvPr/>
        </p:nvPicPr>
        <p:blipFill>
          <a:blip r:embed="rId3"/>
          <a:srcRect t="15876" b="-1118"/>
          <a:stretch/>
        </p:blipFill>
        <p:spPr>
          <a:xfrm>
            <a:off x="433150" y="2819035"/>
            <a:ext cx="6000494" cy="3505098"/>
          </a:xfrm>
          <a:prstGeom prst="rect">
            <a:avLst/>
          </a:prstGeom>
        </p:spPr>
      </p:pic>
      <p:pic>
        <p:nvPicPr>
          <p:cNvPr id="10" name="Immagine 9" descr="Immagine che contiene testo, diagramma, schermata&#10;&#10;Descrizione generata automaticamente">
            <a:extLst>
              <a:ext uri="{FF2B5EF4-FFF2-40B4-BE49-F238E27FC236}">
                <a16:creationId xmlns:a16="http://schemas.microsoft.com/office/drawing/2014/main" id="{15F2CAE7-F53C-3840-F917-ECDF22EF471B}"/>
              </a:ext>
            </a:extLst>
          </p:cNvPr>
          <p:cNvPicPr>
            <a:picLocks noChangeAspect="1"/>
          </p:cNvPicPr>
          <p:nvPr/>
        </p:nvPicPr>
        <p:blipFill>
          <a:blip r:embed="rId4"/>
          <a:stretch>
            <a:fillRect/>
          </a:stretch>
        </p:blipFill>
        <p:spPr>
          <a:xfrm>
            <a:off x="6096000" y="2639491"/>
            <a:ext cx="6096000" cy="3689684"/>
          </a:xfrm>
          <a:prstGeom prst="rect">
            <a:avLst/>
          </a:prstGeom>
        </p:spPr>
      </p:pic>
      <p:sp>
        <p:nvSpPr>
          <p:cNvPr id="7" name="CasellaDiTesto 6">
            <a:extLst>
              <a:ext uri="{FF2B5EF4-FFF2-40B4-BE49-F238E27FC236}">
                <a16:creationId xmlns:a16="http://schemas.microsoft.com/office/drawing/2014/main" id="{18EEFF1F-896F-7776-4FEB-08D48B2BDA0A}"/>
              </a:ext>
            </a:extLst>
          </p:cNvPr>
          <p:cNvSpPr txBox="1"/>
          <p:nvPr/>
        </p:nvSpPr>
        <p:spPr>
          <a:xfrm>
            <a:off x="5283257" y="6428573"/>
            <a:ext cx="6898594" cy="4213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it-IT" sz="1050">
                <a:ea typeface="+mn-lt"/>
                <a:cs typeface="+mn-lt"/>
              </a:rPr>
              <a:t>Yin, T.C.T., Smith, P.H., Joris, P.X., 2019. </a:t>
            </a:r>
            <a:r>
              <a:rPr lang="it-IT" sz="1050" err="1">
                <a:ea typeface="+mn-lt"/>
                <a:cs typeface="+mn-lt"/>
              </a:rPr>
              <a:t>Neural</a:t>
            </a:r>
            <a:r>
              <a:rPr lang="it-IT" sz="1050">
                <a:ea typeface="+mn-lt"/>
                <a:cs typeface="+mn-lt"/>
              </a:rPr>
              <a:t> </a:t>
            </a:r>
            <a:r>
              <a:rPr lang="it-IT" sz="1050" err="1">
                <a:ea typeface="+mn-lt"/>
                <a:cs typeface="+mn-lt"/>
              </a:rPr>
              <a:t>Mechanisms</a:t>
            </a:r>
            <a:r>
              <a:rPr lang="it-IT" sz="1050">
                <a:ea typeface="+mn-lt"/>
                <a:cs typeface="+mn-lt"/>
              </a:rPr>
              <a:t> of </a:t>
            </a:r>
            <a:r>
              <a:rPr lang="it-IT" sz="1050" err="1">
                <a:ea typeface="+mn-lt"/>
                <a:cs typeface="+mn-lt"/>
              </a:rPr>
              <a:t>Binaural</a:t>
            </a:r>
            <a:r>
              <a:rPr lang="it-IT" sz="1050">
                <a:ea typeface="+mn-lt"/>
                <a:cs typeface="+mn-lt"/>
              </a:rPr>
              <a:t> Processing in the </a:t>
            </a:r>
            <a:r>
              <a:rPr lang="it-IT" sz="1050" err="1">
                <a:ea typeface="+mn-lt"/>
                <a:cs typeface="+mn-lt"/>
              </a:rPr>
              <a:t>Auditory</a:t>
            </a:r>
            <a:r>
              <a:rPr lang="it-IT" sz="1050">
                <a:ea typeface="+mn-lt"/>
                <a:cs typeface="+mn-lt"/>
              </a:rPr>
              <a:t> </a:t>
            </a:r>
            <a:r>
              <a:rPr lang="it-IT" sz="1050" err="1">
                <a:ea typeface="+mn-lt"/>
                <a:cs typeface="+mn-lt"/>
              </a:rPr>
              <a:t>Brainstem</a:t>
            </a:r>
            <a:r>
              <a:rPr lang="it-IT" sz="1050">
                <a:ea typeface="+mn-lt"/>
                <a:cs typeface="+mn-lt"/>
              </a:rPr>
              <a:t>, </a:t>
            </a:r>
            <a:endParaRPr lang="it-IT"/>
          </a:p>
          <a:p>
            <a:pPr algn="r"/>
            <a:r>
              <a:rPr lang="it-IT" sz="1050">
                <a:ea typeface="+mn-lt"/>
                <a:cs typeface="+mn-lt"/>
              </a:rPr>
              <a:t>Comprehensive </a:t>
            </a:r>
            <a:r>
              <a:rPr lang="it-IT" sz="1050" err="1">
                <a:ea typeface="+mn-lt"/>
                <a:cs typeface="+mn-lt"/>
              </a:rPr>
              <a:t>Physiology</a:t>
            </a:r>
            <a:r>
              <a:rPr lang="it-IT" sz="1050">
                <a:ea typeface="+mn-lt"/>
                <a:cs typeface="+mn-lt"/>
              </a:rPr>
              <a:t>. Wiley, pp. 1503–1575</a:t>
            </a:r>
            <a:endParaRPr lang="it-IT"/>
          </a:p>
        </p:txBody>
      </p:sp>
    </p:spTree>
    <p:extLst>
      <p:ext uri="{BB962C8B-B14F-4D97-AF65-F5344CB8AC3E}">
        <p14:creationId xmlns:p14="http://schemas.microsoft.com/office/powerpoint/2010/main" val="2723683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D4E2CE9-B936-A267-B501-80ECAB732FEF}"/>
              </a:ext>
            </a:extLst>
          </p:cNvPr>
          <p:cNvSpPr>
            <a:spLocks noGrp="1"/>
          </p:cNvSpPr>
          <p:nvPr>
            <p:ph type="title"/>
          </p:nvPr>
        </p:nvSpPr>
        <p:spPr>
          <a:xfrm>
            <a:off x="144379" y="808073"/>
            <a:ext cx="3070867" cy="1424988"/>
          </a:xfrm>
        </p:spPr>
        <p:txBody>
          <a:bodyPr/>
          <a:lstStyle/>
          <a:p>
            <a:r>
              <a:rPr lang="en-US" sz="4000"/>
              <a:t>Peripheral Processing</a:t>
            </a:r>
          </a:p>
        </p:txBody>
      </p:sp>
      <p:sp>
        <p:nvSpPr>
          <p:cNvPr id="3" name="Segnaposto data 2">
            <a:extLst>
              <a:ext uri="{FF2B5EF4-FFF2-40B4-BE49-F238E27FC236}">
                <a16:creationId xmlns:a16="http://schemas.microsoft.com/office/drawing/2014/main" id="{3C7BC954-D2B8-EEA3-45B4-5BD6C62DF12F}"/>
              </a:ext>
            </a:extLst>
          </p:cNvPr>
          <p:cNvSpPr>
            <a:spLocks noGrp="1"/>
          </p:cNvSpPr>
          <p:nvPr>
            <p:ph type="dt" sz="half" idx="10"/>
          </p:nvPr>
        </p:nvSpPr>
        <p:spPr>
          <a:xfrm>
            <a:off x="334964" y="39688"/>
            <a:ext cx="2383298" cy="365125"/>
          </a:xfrm>
        </p:spPr>
        <p:txBody>
          <a:bodyPr anchor="b">
            <a:normAutofit/>
          </a:bodyPr>
          <a:lstStyle/>
          <a:p>
            <a:pPr>
              <a:spcAft>
                <a:spcPts val="600"/>
              </a:spcAft>
            </a:pPr>
            <a:fld id="{791898B5-E4FE-4062-9931-8BFE112C1429}" type="datetime1">
              <a:rPr lang="it-IT" smtClean="0"/>
              <a:pPr>
                <a:spcAft>
                  <a:spcPts val="600"/>
                </a:spcAft>
              </a:pPr>
              <a:t>16/12/2024</a:t>
            </a:fld>
            <a:endParaRPr lang="it-IT"/>
          </a:p>
        </p:txBody>
      </p:sp>
      <p:sp>
        <p:nvSpPr>
          <p:cNvPr id="4" name="Segnaposto piè di pagina 3">
            <a:extLst>
              <a:ext uri="{FF2B5EF4-FFF2-40B4-BE49-F238E27FC236}">
                <a16:creationId xmlns:a16="http://schemas.microsoft.com/office/drawing/2014/main" id="{2F5851D6-358E-2109-16B5-802CD5EC05B2}"/>
              </a:ext>
            </a:extLst>
          </p:cNvPr>
          <p:cNvSpPr>
            <a:spLocks noGrp="1"/>
          </p:cNvSpPr>
          <p:nvPr>
            <p:ph type="ftr" sz="quarter" idx="11"/>
          </p:nvPr>
        </p:nvSpPr>
        <p:spPr>
          <a:xfrm>
            <a:off x="3572411" y="39688"/>
            <a:ext cx="4114800" cy="365125"/>
          </a:xfrm>
        </p:spPr>
        <p:txBody>
          <a:bodyPr anchor="b">
            <a:normAutofit/>
          </a:bodyPr>
          <a:lstStyle/>
          <a:p>
            <a:pPr>
              <a:spcAft>
                <a:spcPts val="600"/>
              </a:spcAft>
            </a:pPr>
            <a:r>
              <a:rPr lang="en-US"/>
              <a:t>Why can you kill mosquitoes in the dark? Sound localization with a spiking simulation</a:t>
            </a:r>
            <a:endParaRPr lang="it-IT"/>
          </a:p>
        </p:txBody>
      </p:sp>
      <p:sp>
        <p:nvSpPr>
          <p:cNvPr id="5" name="Segnaposto numero diapositiva 4">
            <a:extLst>
              <a:ext uri="{FF2B5EF4-FFF2-40B4-BE49-F238E27FC236}">
                <a16:creationId xmlns:a16="http://schemas.microsoft.com/office/drawing/2014/main" id="{B4C55645-A1FC-8B50-949F-1FE17C4EE27E}"/>
              </a:ext>
            </a:extLst>
          </p:cNvPr>
          <p:cNvSpPr>
            <a:spLocks noGrp="1"/>
          </p:cNvSpPr>
          <p:nvPr>
            <p:ph type="sldNum" sz="quarter" idx="12"/>
          </p:nvPr>
        </p:nvSpPr>
        <p:spPr>
          <a:xfrm>
            <a:off x="10814538" y="39688"/>
            <a:ext cx="1042500" cy="365125"/>
          </a:xfrm>
        </p:spPr>
        <p:txBody>
          <a:bodyPr anchor="b">
            <a:normAutofit/>
          </a:bodyPr>
          <a:lstStyle/>
          <a:p>
            <a:pPr>
              <a:spcAft>
                <a:spcPts val="600"/>
              </a:spcAft>
            </a:pPr>
            <a:fld id="{3135EEA2-8D42-4D46-95A6-66E65FDC5EB1}" type="slidenum">
              <a:rPr lang="it-IT" smtClean="0"/>
              <a:pPr>
                <a:spcAft>
                  <a:spcPts val="600"/>
                </a:spcAft>
              </a:pPr>
              <a:t>9</a:t>
            </a:fld>
            <a:endParaRPr lang="it-IT"/>
          </a:p>
        </p:txBody>
      </p:sp>
      <p:sp>
        <p:nvSpPr>
          <p:cNvPr id="13" name="Text Placeholder 5">
            <a:extLst>
              <a:ext uri="{FF2B5EF4-FFF2-40B4-BE49-F238E27FC236}">
                <a16:creationId xmlns:a16="http://schemas.microsoft.com/office/drawing/2014/main" id="{380C6C7C-C009-6302-F58B-5D65272D1609}"/>
              </a:ext>
            </a:extLst>
          </p:cNvPr>
          <p:cNvSpPr>
            <a:spLocks noGrp="1"/>
          </p:cNvSpPr>
          <p:nvPr>
            <p:ph type="body" sz="quarter" idx="13"/>
          </p:nvPr>
        </p:nvSpPr>
        <p:spPr>
          <a:xfrm>
            <a:off x="239670" y="2636322"/>
            <a:ext cx="2880283" cy="3485346"/>
          </a:xfrm>
        </p:spPr>
        <p:txBody>
          <a:bodyPr vert="horz" lIns="0" tIns="0" rIns="0" bIns="0" rtlCol="0" anchor="t">
            <a:normAutofit/>
          </a:bodyPr>
          <a:lstStyle/>
          <a:p>
            <a:pPr marL="342900" indent="-342900">
              <a:buAutoNum type="arabicPeriod"/>
            </a:pPr>
            <a:r>
              <a:rPr lang="en-US"/>
              <a:t>Pinna/auricle</a:t>
            </a:r>
          </a:p>
          <a:p>
            <a:pPr marL="342900" indent="-342900">
              <a:buAutoNum type="arabicPeriod"/>
            </a:pPr>
            <a:r>
              <a:rPr lang="en-US"/>
              <a:t>Middle ear</a:t>
            </a:r>
          </a:p>
          <a:p>
            <a:pPr marL="342900" indent="-342900">
              <a:buAutoNum type="arabicPeriod"/>
            </a:pPr>
            <a:r>
              <a:rPr lang="en-US"/>
              <a:t>Cochlea</a:t>
            </a:r>
          </a:p>
          <a:p>
            <a:pPr marL="342900" indent="-342900">
              <a:buAutoNum type="arabicPeriod"/>
            </a:pPr>
            <a:r>
              <a:rPr lang="en-US"/>
              <a:t>Inner Hair Cell</a:t>
            </a:r>
          </a:p>
          <a:p>
            <a:pPr marL="342900" indent="-342900">
              <a:buAutoNum type="arabicPeriod"/>
            </a:pPr>
            <a:r>
              <a:rPr lang="en-US"/>
              <a:t>Auditory Nerve Synapse</a:t>
            </a:r>
          </a:p>
        </p:txBody>
      </p:sp>
      <p:sp>
        <p:nvSpPr>
          <p:cNvPr id="15" name="Text Placeholder 7">
            <a:extLst>
              <a:ext uri="{FF2B5EF4-FFF2-40B4-BE49-F238E27FC236}">
                <a16:creationId xmlns:a16="http://schemas.microsoft.com/office/drawing/2014/main" id="{5FC9A5BA-2313-B7B1-562A-D7EA9F95E25A}"/>
              </a:ext>
            </a:extLst>
          </p:cNvPr>
          <p:cNvSpPr>
            <a:spLocks noGrp="1"/>
          </p:cNvSpPr>
          <p:nvPr>
            <p:ph type="body" sz="quarter" idx="16"/>
          </p:nvPr>
        </p:nvSpPr>
        <p:spPr>
          <a:xfrm>
            <a:off x="4849461" y="5686766"/>
            <a:ext cx="6889367" cy="753072"/>
          </a:xfrm>
        </p:spPr>
        <p:txBody>
          <a:bodyPr>
            <a:normAutofit/>
          </a:bodyPr>
          <a:lstStyle/>
          <a:p>
            <a:pPr algn="r"/>
            <a:r>
              <a:rPr lang="en-US">
                <a:ea typeface="+mn-lt"/>
                <a:cs typeface="+mn-lt"/>
              </a:rPr>
              <a:t>L. M. Biga </a:t>
            </a:r>
            <a:r>
              <a:rPr lang="en-US" i="1">
                <a:ea typeface="+mn-lt"/>
                <a:cs typeface="+mn-lt"/>
              </a:rPr>
              <a:t>et al.</a:t>
            </a:r>
            <a:r>
              <a:rPr lang="en-US">
                <a:ea typeface="+mn-lt"/>
                <a:cs typeface="+mn-lt"/>
              </a:rPr>
              <a:t>, </a:t>
            </a:r>
            <a:r>
              <a:rPr lang="en-US" i="1">
                <a:ea typeface="+mn-lt"/>
                <a:cs typeface="+mn-lt"/>
              </a:rPr>
              <a:t>Anatomy &amp; Physiology</a:t>
            </a:r>
            <a:r>
              <a:rPr lang="en-US">
                <a:ea typeface="+mn-lt"/>
                <a:cs typeface="+mn-lt"/>
              </a:rPr>
              <a:t>. OpenStax/Oregon State University, 2019. Accessed: Nov. 27, 2024. [Online]. Available: </a:t>
            </a:r>
            <a:r>
              <a:rPr lang="en-US">
                <a:ea typeface="+mn-lt"/>
                <a:cs typeface="+mn-lt"/>
                <a:hlinkClick r:id="rId3"/>
              </a:rPr>
              <a:t>https://open.oregonstate.education/aandp/</a:t>
            </a:r>
            <a:endParaRPr lang="en-US"/>
          </a:p>
          <a:p>
            <a:pPr algn="r"/>
            <a:endParaRPr lang="en-US"/>
          </a:p>
        </p:txBody>
      </p:sp>
      <p:pic>
        <p:nvPicPr>
          <p:cNvPr id="19" name="Segnaposto contenuto 18" descr="Immagine che contiene testo, cartone animato, disegno, schizzo&#10;&#10;Descrizione generata automaticamente">
            <a:extLst>
              <a:ext uri="{FF2B5EF4-FFF2-40B4-BE49-F238E27FC236}">
                <a16:creationId xmlns:a16="http://schemas.microsoft.com/office/drawing/2014/main" id="{41AFDCD7-C987-58DE-F155-2A1F844AAD5D}"/>
              </a:ext>
            </a:extLst>
          </p:cNvPr>
          <p:cNvPicPr>
            <a:picLocks noGrp="1" noChangeAspect="1"/>
          </p:cNvPicPr>
          <p:nvPr>
            <p:ph sz="quarter" idx="15"/>
          </p:nvPr>
        </p:nvPicPr>
        <p:blipFill>
          <a:blip r:embed="rId4"/>
          <a:stretch>
            <a:fillRect/>
          </a:stretch>
        </p:blipFill>
        <p:spPr>
          <a:xfrm>
            <a:off x="4011433" y="1037507"/>
            <a:ext cx="7727395" cy="4782985"/>
          </a:xfrm>
        </p:spPr>
      </p:pic>
    </p:spTree>
    <p:extLst>
      <p:ext uri="{BB962C8B-B14F-4D97-AF65-F5344CB8AC3E}">
        <p14:creationId xmlns:p14="http://schemas.microsoft.com/office/powerpoint/2010/main" val="14081759"/>
      </p:ext>
    </p:extLst>
  </p:cSld>
  <p:clrMapOvr>
    <a:masterClrMapping/>
  </p:clrMapOvr>
</p:sld>
</file>

<file path=ppt/theme/theme1.xml><?xml version="1.0" encoding="utf-8"?>
<a:theme xmlns:a="http://schemas.openxmlformats.org/drawingml/2006/main" name="Interni">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6"/>
        </a:lnRef>
        <a:fillRef idx="1">
          <a:schemeClr val="lt1"/>
        </a:fillRef>
        <a:effectRef idx="0">
          <a:schemeClr val="accent6"/>
        </a:effectRef>
        <a:fontRef idx="minor">
          <a:schemeClr val="dk1"/>
        </a:fontRef>
      </a:style>
    </a:spDef>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2.xml><?xml version="1.0" encoding="utf-8"?>
<a:theme xmlns:a="http://schemas.openxmlformats.org/drawingml/2006/main" name="Cover">
  <a:themeElements>
    <a:clrScheme name="Polimi ppt blu102c53">
      <a:dk1>
        <a:srgbClr val="000000"/>
      </a:dk1>
      <a:lt1>
        <a:srgbClr val="FFFFFF"/>
      </a:lt1>
      <a:dk2>
        <a:srgbClr val="102C53"/>
      </a:dk2>
      <a:lt2>
        <a:srgbClr val="FFFFFF"/>
      </a:lt2>
      <a:accent1>
        <a:srgbClr val="102C53"/>
      </a:accent1>
      <a:accent2>
        <a:srgbClr val="596C87"/>
      </a:accent2>
      <a:accent3>
        <a:srgbClr val="8795A8"/>
      </a:accent3>
      <a:accent4>
        <a:srgbClr val="B7BFCA"/>
      </a:accent4>
      <a:accent5>
        <a:srgbClr val="D0D5DD"/>
      </a:accent5>
      <a:accent6>
        <a:srgbClr val="F3F3F6"/>
      </a:accent6>
      <a:hlink>
        <a:srgbClr val="0000FF"/>
      </a:hlink>
      <a:folHlink>
        <a:srgbClr val="28C8F0"/>
      </a:folHlink>
    </a:clrScheme>
    <a:fontScheme name="caratteri tema manrope">
      <a:majorFont>
        <a:latin typeface="Manrope"/>
        <a:ea typeface=""/>
        <a:cs typeface=""/>
      </a:majorFont>
      <a:minorFont>
        <a:latin typeface="Manro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nrope_2024_regular" id="{AF503DD6-45CC-4FD9-A316-7E3073ACAABC}" vid="{376A186E-ACA5-4725-B103-CB5852E20BB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4E344E19BA7893488DF45248438394C2" ma:contentTypeVersion="13" ma:contentTypeDescription="Creare un nuovo documento." ma:contentTypeScope="" ma:versionID="eb38e26cf28f45efed2af99fb7adc5ae">
  <xsd:schema xmlns:xsd="http://www.w3.org/2001/XMLSchema" xmlns:xs="http://www.w3.org/2001/XMLSchema" xmlns:p="http://schemas.microsoft.com/office/2006/metadata/properties" xmlns:ns3="dde364d8-b380-4348-ab99-2b944c15d8c0" xmlns:ns4="1ed965f6-d60d-4c82-b6ca-0ac1e18ce827" targetNamespace="http://schemas.microsoft.com/office/2006/metadata/properties" ma:root="true" ma:fieldsID="51856b9d401c29705fdb7d151167cd8c" ns3:_="" ns4:_="">
    <xsd:import namespace="dde364d8-b380-4348-ab99-2b944c15d8c0"/>
    <xsd:import namespace="1ed965f6-d60d-4c82-b6ca-0ac1e18ce827"/>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e364d8-b380-4348-ab99-2b944c15d8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ed965f6-d60d-4c82-b6ca-0ac1e18ce827" elementFormDefault="qualified">
    <xsd:import namespace="http://schemas.microsoft.com/office/2006/documentManagement/types"/>
    <xsd:import namespace="http://schemas.microsoft.com/office/infopath/2007/PartnerControls"/>
    <xsd:element name="SharedWithUsers" ma:index="12"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ondiviso con dettagli" ma:internalName="SharedWithDetails" ma:readOnly="true">
      <xsd:simpleType>
        <xsd:restriction base="dms:Note">
          <xsd:maxLength value="255"/>
        </xsd:restriction>
      </xsd:simpleType>
    </xsd:element>
    <xsd:element name="SharingHintHash" ma:index="14" nillable="true" ma:displayName="Hash suggerimento condivisione"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dde364d8-b380-4348-ab99-2b944c15d8c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A47935-0C7D-4274-882C-F3EF08EB4833}">
  <ds:schemaRefs>
    <ds:schemaRef ds:uri="1ed965f6-d60d-4c82-b6ca-0ac1e18ce827"/>
    <ds:schemaRef ds:uri="dde364d8-b380-4348-ab99-2b944c15d8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7E69D2-78E6-44B8-B70C-4F2CEB7117E9}">
  <ds:schemaRefs>
    <ds:schemaRef ds:uri="1ed965f6-d60d-4c82-b6ca-0ac1e18ce827"/>
    <ds:schemaRef ds:uri="dde364d8-b380-4348-ab99-2b944c15d8c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96AB859-12FE-4B19-BEB8-BEF05B28163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ppt_manrope_2024_regular</Template>
  <Application>Microsoft Office PowerPoint</Application>
  <PresentationFormat>Widescreen</PresentationFormat>
  <Slides>57</Slides>
  <Notes>42</Notes>
  <HiddenSlides>9</HiddenSlides>
  <ScaleCrop>false</ScaleCrop>
  <HeadingPairs>
    <vt:vector size="4" baseType="variant">
      <vt:variant>
        <vt:lpstr>Tema</vt:lpstr>
      </vt:variant>
      <vt:variant>
        <vt:i4>2</vt:i4>
      </vt:variant>
      <vt:variant>
        <vt:lpstr>Titoli diapositive</vt:lpstr>
      </vt:variant>
      <vt:variant>
        <vt:i4>57</vt:i4>
      </vt:variant>
    </vt:vector>
  </HeadingPairs>
  <TitlesOfParts>
    <vt:vector size="59" baseType="lpstr">
      <vt:lpstr>Interni</vt:lpstr>
      <vt:lpstr>Cover</vt:lpstr>
      <vt:lpstr>Why can you kill mosquitoes in the dark? </vt:lpstr>
      <vt:lpstr>Contents</vt:lpstr>
      <vt:lpstr>Background</vt:lpstr>
      <vt:lpstr>Sound localization basics</vt:lpstr>
      <vt:lpstr>Auditory Cues</vt:lpstr>
      <vt:lpstr>HRTF: Head-Related Transfer Function</vt:lpstr>
      <vt:lpstr>Presentazione standard di PowerPoint</vt:lpstr>
      <vt:lpstr>Associated Nuclei</vt:lpstr>
      <vt:lpstr>Peripheral Processing</vt:lpstr>
      <vt:lpstr>Property 1: Phase Locking</vt:lpstr>
      <vt:lpstr>Property 2: Tonotopic Organization</vt:lpstr>
      <vt:lpstr>Complete network (LSO)</vt:lpstr>
      <vt:lpstr>Presentazione standard di PowerPoint</vt:lpstr>
      <vt:lpstr>Left/right integration mechanism</vt:lpstr>
      <vt:lpstr>ITD coding strategies</vt:lpstr>
      <vt:lpstr>Objectives</vt:lpstr>
      <vt:lpstr>Objectives</vt:lpstr>
      <vt:lpstr>Objectives</vt:lpstr>
      <vt:lpstr>Objectives</vt:lpstr>
      <vt:lpstr>Objectives</vt:lpstr>
      <vt:lpstr>Objectives</vt:lpstr>
      <vt:lpstr>Methods</vt:lpstr>
      <vt:lpstr>Peripheral Processing</vt:lpstr>
      <vt:lpstr>Peripheral Processing: HRTFs</vt:lpstr>
      <vt:lpstr>Peripheral Processing: Inner Ear</vt:lpstr>
      <vt:lpstr>Network Structure</vt:lpstr>
      <vt:lpstr>Neural Processing</vt:lpstr>
      <vt:lpstr>Inferior Colliculus Model</vt:lpstr>
      <vt:lpstr>Results</vt:lpstr>
      <vt:lpstr>Peripheral Processing</vt:lpstr>
      <vt:lpstr>Peripheral Processing</vt:lpstr>
      <vt:lpstr>Higher centers: LSO; previous model</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gammatone</vt:lpstr>
      <vt:lpstr>Higher centers: LSO from Tan Carney</vt:lpstr>
      <vt:lpstr>Higher centers: MSO comparison</vt:lpstr>
      <vt:lpstr>Higher centers: MSO comparison</vt:lpstr>
      <vt:lpstr>Higher centers: MSO comparison</vt:lpstr>
      <vt:lpstr>Higher centers: MSO comparison</vt:lpstr>
      <vt:lpstr>Higher centers: MSO from Tan Carney </vt:lpstr>
      <vt:lpstr>Higher centers: MSO from Tan Carney </vt:lpstr>
      <vt:lpstr>Cue integration: LSO vs IC</vt:lpstr>
      <vt:lpstr>Cue integration: LSO vs IC</vt:lpstr>
      <vt:lpstr>Results: LSO-only vs IC (LSO+MSO)</vt:lpstr>
      <vt:lpstr>Discussion</vt:lpstr>
      <vt:lpstr>Conclusions and future work</vt:lpstr>
      <vt:lpstr>Thank you for your attention</vt:lpstr>
      <vt:lpstr>Questions that I could think of</vt:lpstr>
      <vt:lpstr>MSO single vs population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Camilla Ghironi</dc:creator>
  <cp:revision>2</cp:revision>
  <dcterms:created xsi:type="dcterms:W3CDTF">2024-06-28T15:03:44Z</dcterms:created>
  <dcterms:modified xsi:type="dcterms:W3CDTF">2024-12-16T17:00:08Z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0x0101004E344E19BA7893488DF45248438394C2</vt:lpwstr>
  </property>
</Properties>
</file>